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61" r:id="rId2"/>
    <p:sldId id="256" r:id="rId3"/>
    <p:sldId id="257" r:id="rId4"/>
    <p:sldId id="258" r:id="rId5"/>
    <p:sldId id="259" r:id="rId6"/>
    <p:sldId id="260" r:id="rId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7"/>
    <p:restoredTop sz="94656"/>
  </p:normalViewPr>
  <p:slideViewPr>
    <p:cSldViewPr snapToGrid="0">
      <p:cViewPr varScale="1">
        <p:scale>
          <a:sx n="112" d="100"/>
          <a:sy n="112" d="100"/>
        </p:scale>
        <p:origin x="1472"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 name="Google Shape;9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 name="Google Shape;25;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 name="Google Shape;31;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7" name="Google Shape;47;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DE44-3000-8755-4072-B847CAC0647D}"/>
              </a:ext>
            </a:extLst>
          </p:cNvPr>
          <p:cNvSpPr>
            <a:spLocks noGrp="1"/>
          </p:cNvSpPr>
          <p:nvPr>
            <p:ph type="title"/>
          </p:nvPr>
        </p:nvSpPr>
        <p:spPr/>
        <p:txBody>
          <a:bodyPr/>
          <a:lstStyle/>
          <a:p>
            <a:r>
              <a:rPr lang="en-US" dirty="0"/>
              <a:t>Example of Lab Assignment</a:t>
            </a:r>
          </a:p>
        </p:txBody>
      </p:sp>
      <p:sp>
        <p:nvSpPr>
          <p:cNvPr id="3" name="Text Placeholder 2">
            <a:extLst>
              <a:ext uri="{FF2B5EF4-FFF2-40B4-BE49-F238E27FC236}">
                <a16:creationId xmlns:a16="http://schemas.microsoft.com/office/drawing/2014/main" id="{8FD35E8D-8E93-A63D-8B48-CE9809556E64}"/>
              </a:ext>
            </a:extLst>
          </p:cNvPr>
          <p:cNvSpPr>
            <a:spLocks noGrp="1"/>
          </p:cNvSpPr>
          <p:nvPr>
            <p:ph type="body" idx="1"/>
          </p:nvPr>
        </p:nvSpPr>
        <p:spPr>
          <a:xfrm>
            <a:off x="457200" y="1291590"/>
            <a:ext cx="8229600" cy="5154930"/>
          </a:xfrm>
        </p:spPr>
        <p:txBody>
          <a:bodyPr/>
          <a:lstStyle/>
          <a:p>
            <a:r>
              <a:rPr lang="en-US" sz="2800" dirty="0"/>
              <a:t>The following lab assignment was the first lab I gave in physics and in 8</a:t>
            </a:r>
            <a:r>
              <a:rPr lang="en-US" sz="2800" baseline="30000" dirty="0"/>
              <a:t>th</a:t>
            </a:r>
            <a:r>
              <a:rPr lang="en-US" sz="2800" dirty="0"/>
              <a:t> grade science if we covered physical science.</a:t>
            </a:r>
          </a:p>
          <a:p>
            <a:r>
              <a:rPr lang="en-US" sz="2800" dirty="0"/>
              <a:t>The purpose of this lab, along with teaching students about average speed, was to teach them how to set up and conduct a scientific experiment, the NGSS Science Practices skill.</a:t>
            </a:r>
          </a:p>
          <a:p>
            <a:pPr lvl="1"/>
            <a:r>
              <a:rPr lang="en-US" sz="2400" dirty="0"/>
              <a:t>Because it was the first lab done by students, it is more scripted, but later labs gave students more leeway to plan the experiment.</a:t>
            </a:r>
          </a:p>
          <a:p>
            <a:r>
              <a:rPr lang="en-US" sz="2800" dirty="0"/>
              <a:t>Download for free at: </a:t>
            </a:r>
            <a:r>
              <a:rPr lang="en-US" sz="2000" dirty="0">
                <a:hlinkClick r:id="rId2"/>
              </a:rPr>
              <a:t>https://bryanholmesauthor.wordpress.com/resources-services/</a:t>
            </a:r>
            <a:r>
              <a:rPr lang="en-US" sz="2000" dirty="0"/>
              <a:t> </a:t>
            </a:r>
            <a:endParaRPr lang="en-US" sz="2800" dirty="0"/>
          </a:p>
        </p:txBody>
      </p:sp>
    </p:spTree>
    <p:extLst>
      <p:ext uri="{BB962C8B-B14F-4D97-AF65-F5344CB8AC3E}">
        <p14:creationId xmlns:p14="http://schemas.microsoft.com/office/powerpoint/2010/main" val="66184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685800" y="352159"/>
            <a:ext cx="7772400" cy="14700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Lab – Average Speed</a:t>
            </a:r>
            <a:endParaRPr sz="4400" b="0" i="0" u="none" strike="noStrike" cap="none">
              <a:solidFill>
                <a:schemeClr val="dk1"/>
              </a:solidFill>
              <a:latin typeface="Calibri"/>
              <a:ea typeface="Calibri"/>
              <a:cs typeface="Calibri"/>
              <a:sym typeface="Calibri"/>
            </a:endParaRPr>
          </a:p>
        </p:txBody>
      </p:sp>
      <p:sp>
        <p:nvSpPr>
          <p:cNvPr id="85" name="Google Shape;85;p13"/>
          <p:cNvSpPr txBox="1">
            <a:spLocks noGrp="1"/>
          </p:cNvSpPr>
          <p:nvPr>
            <p:ph type="subTitle" idx="1"/>
          </p:nvPr>
        </p:nvSpPr>
        <p:spPr>
          <a:xfrm>
            <a:off x="1371600" y="5540048"/>
            <a:ext cx="6400800" cy="102233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888888"/>
              </a:buClr>
              <a:buSzPts val="3200"/>
              <a:buFont typeface="Arial"/>
              <a:buNone/>
            </a:pPr>
            <a:r>
              <a:rPr lang="en-US"/>
              <a:t>Mr. Holmes, 8th Grade Science</a:t>
            </a:r>
            <a:endParaRPr sz="3200" b="0" i="0" u="none" strike="noStrike" cap="none">
              <a:solidFill>
                <a:srgbClr val="888888"/>
              </a:solidFill>
              <a:latin typeface="Calibri"/>
              <a:ea typeface="Calibri"/>
              <a:cs typeface="Calibri"/>
              <a:sym typeface="Calibri"/>
            </a:endParaRPr>
          </a:p>
        </p:txBody>
      </p:sp>
      <p:pic>
        <p:nvPicPr>
          <p:cNvPr id="86" name="Google Shape;86;p13"/>
          <p:cNvPicPr preferRelativeResize="0"/>
          <p:nvPr/>
        </p:nvPicPr>
        <p:blipFill rotWithShape="1">
          <a:blip r:embed="rId3">
            <a:alphaModFix/>
          </a:blip>
          <a:srcRect/>
          <a:stretch/>
        </p:blipFill>
        <p:spPr>
          <a:xfrm>
            <a:off x="2052595" y="1553661"/>
            <a:ext cx="5052412" cy="37893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t>Lesson Overview</a:t>
            </a:r>
            <a:endParaRPr sz="4400" b="0" i="0" u="none" strike="noStrike" cap="none">
              <a:solidFill>
                <a:schemeClr val="dk1"/>
              </a:solidFill>
              <a:latin typeface="Calibri"/>
              <a:ea typeface="Calibri"/>
              <a:cs typeface="Calibri"/>
              <a:sym typeface="Calibri"/>
            </a:endParaRPr>
          </a:p>
        </p:txBody>
      </p:sp>
      <p:sp>
        <p:nvSpPr>
          <p:cNvPr id="92" name="Google Shape;92;p14"/>
          <p:cNvSpPr txBox="1">
            <a:spLocks noGrp="1"/>
          </p:cNvSpPr>
          <p:nvPr>
            <p:ph type="body" idx="1"/>
          </p:nvPr>
        </p:nvSpPr>
        <p:spPr>
          <a:xfrm>
            <a:off x="457200" y="1600200"/>
            <a:ext cx="8229600" cy="5058300"/>
          </a:xfrm>
          <a:prstGeom prst="rect">
            <a:avLst/>
          </a:prstGeom>
          <a:noFill/>
          <a:ln>
            <a:noFill/>
          </a:ln>
        </p:spPr>
        <p:txBody>
          <a:bodyPr spcFirstLastPara="1" wrap="square" lIns="91425" tIns="45700" rIns="91425" bIns="45700" anchor="t" anchorCtr="0">
            <a:noAutofit/>
          </a:bodyPr>
          <a:lstStyle/>
          <a:p>
            <a:pPr marL="342900" marR="0" lvl="0" indent="-292100" algn="l" rtl="0">
              <a:lnSpc>
                <a:spcPct val="100000"/>
              </a:lnSpc>
              <a:spcBef>
                <a:spcPts val="0"/>
              </a:spcBef>
              <a:spcAft>
                <a:spcPts val="0"/>
              </a:spcAft>
              <a:buClr>
                <a:schemeClr val="dk1"/>
              </a:buClr>
              <a:buSzPts val="2400"/>
              <a:buFont typeface="Arial"/>
              <a:buChar char="•"/>
            </a:pPr>
            <a:r>
              <a:rPr lang="en-US" sz="2400" u="sng"/>
              <a:t>Learning Target</a:t>
            </a:r>
            <a:r>
              <a:rPr lang="en-US" sz="2400"/>
              <a:t>: I can observe, measure, analyze, and calculate average speed.</a:t>
            </a:r>
            <a:endParaRPr sz="2400"/>
          </a:p>
          <a:p>
            <a:pPr marL="342900" marR="0" lvl="0" indent="-266700" algn="l" rtl="0">
              <a:lnSpc>
                <a:spcPct val="100000"/>
              </a:lnSpc>
              <a:spcBef>
                <a:spcPts val="560"/>
              </a:spcBef>
              <a:spcAft>
                <a:spcPts val="0"/>
              </a:spcAft>
              <a:buClr>
                <a:schemeClr val="dk1"/>
              </a:buClr>
              <a:buSzPts val="2000"/>
              <a:buFont typeface="Arial"/>
              <a:buChar char="•"/>
            </a:pPr>
            <a:r>
              <a:rPr lang="en-US" sz="2400" u="sng"/>
              <a:t>Directions</a:t>
            </a:r>
            <a:r>
              <a:rPr lang="en-US" sz="2400"/>
              <a:t>: We will go through these slides in class to learn how to do a lab experiment where each crew will observe and measure the average speeds of one of your members as he/she walks down the hallway. You will also graph the data and calculate the average speeds. You will document all of your work in an individual lab report that is attached in Google Classroom. This lesson counts as a Lab and will be graded with the rubric posted with the lesson.</a:t>
            </a:r>
            <a:endParaRPr sz="2400"/>
          </a:p>
          <a:p>
            <a:pPr marL="342900" marR="0" lvl="0" indent="-266700" algn="l" rtl="0">
              <a:lnSpc>
                <a:spcPct val="100000"/>
              </a:lnSpc>
              <a:spcBef>
                <a:spcPts val="560"/>
              </a:spcBef>
              <a:spcAft>
                <a:spcPts val="0"/>
              </a:spcAft>
              <a:buClr>
                <a:schemeClr val="dk1"/>
              </a:buClr>
              <a:buSzPts val="2000"/>
              <a:buFont typeface="Arial"/>
              <a:buChar char="•"/>
            </a:pPr>
            <a:r>
              <a:rPr lang="en-US" sz="2400" u="sng">
                <a:solidFill>
                  <a:srgbClr val="FF0000"/>
                </a:solidFill>
              </a:rPr>
              <a:t>Safety</a:t>
            </a:r>
            <a:r>
              <a:rPr lang="en-US" sz="2400">
                <a:solidFill>
                  <a:srgbClr val="FF0000"/>
                </a:solidFill>
              </a:rPr>
              <a:t>: There is nothing hazardous in the experiment, but do not horse around in the hallway, as someone could get hurt that way.</a:t>
            </a:r>
            <a:endParaRPr sz="24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Preliminary Questions</a:t>
            </a:r>
            <a:endParaRPr sz="4400" b="0" i="0" u="none" strike="noStrike" cap="none">
              <a:solidFill>
                <a:schemeClr val="dk1"/>
              </a:solidFill>
              <a:latin typeface="Calibri"/>
              <a:ea typeface="Calibri"/>
              <a:cs typeface="Calibri"/>
              <a:sym typeface="Calibri"/>
            </a:endParaRPr>
          </a:p>
        </p:txBody>
      </p:sp>
      <p:sp>
        <p:nvSpPr>
          <p:cNvPr id="98" name="Google Shape;98;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Scenario: A person </a:t>
            </a:r>
            <a:r>
              <a:rPr lang="en-US"/>
              <a:t>walks across the floor in one direction</a:t>
            </a:r>
            <a:r>
              <a:rPr lang="en-US" sz="3200" b="0" i="0" u="none" strike="noStrike" cap="none">
                <a:solidFill>
                  <a:schemeClr val="dk1"/>
                </a:solidFill>
                <a:latin typeface="Calibri"/>
                <a:ea typeface="Calibri"/>
                <a:cs typeface="Calibri"/>
                <a:sym typeface="Calibri"/>
              </a:rPr>
              <a:t>.</a:t>
            </a:r>
            <a:endParaRPr/>
          </a:p>
          <a:p>
            <a:pPr marL="742950" lvl="1" indent="-311150" algn="l" rtl="0">
              <a:lnSpc>
                <a:spcPct val="90000"/>
              </a:lnSpc>
              <a:spcBef>
                <a:spcPts val="640"/>
              </a:spcBef>
              <a:spcAft>
                <a:spcPts val="0"/>
              </a:spcAft>
              <a:buClr>
                <a:schemeClr val="dk1"/>
              </a:buClr>
              <a:buSzPts val="3200"/>
              <a:buFont typeface="Arial"/>
              <a:buChar char="–"/>
            </a:pPr>
            <a:r>
              <a:rPr lang="en-US"/>
              <a:t>How would you measure the person’s distance? displacement?</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How would you measure the person’s average speed?</a:t>
            </a: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560"/>
              </a:spcBef>
              <a:spcAft>
                <a:spcPts val="0"/>
              </a:spcAft>
              <a:buNone/>
            </a:pPr>
            <a:endParaRPr/>
          </a:p>
          <a:p>
            <a:pPr marL="0" marR="0" lvl="0" indent="0" algn="l" rtl="0">
              <a:lnSpc>
                <a:spcPct val="90000"/>
              </a:lnSpc>
              <a:spcBef>
                <a:spcPts val="560"/>
              </a:spcBef>
              <a:spcAft>
                <a:spcPts val="0"/>
              </a:spcAft>
              <a:buNone/>
            </a:pPr>
            <a:r>
              <a:rPr lang="en-US" i="1"/>
              <a:t>Answer these questions now with your crew, and be prepared to discuss your answers - you must be able to answer these questions to do the lab.</a:t>
            </a:r>
            <a:endParaRPr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457200" y="-4"/>
            <a:ext cx="8229600" cy="808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Lab </a:t>
            </a:r>
            <a:r>
              <a:rPr lang="en-US"/>
              <a:t>Instructions</a:t>
            </a:r>
            <a:endParaRPr sz="4400" b="0" i="0" u="none" strike="noStrike" cap="none">
              <a:solidFill>
                <a:schemeClr val="dk1"/>
              </a:solidFill>
              <a:latin typeface="Calibri"/>
              <a:ea typeface="Calibri"/>
              <a:cs typeface="Calibri"/>
              <a:sym typeface="Calibri"/>
            </a:endParaRPr>
          </a:p>
        </p:txBody>
      </p:sp>
      <p:sp>
        <p:nvSpPr>
          <p:cNvPr id="104" name="Google Shape;104;p16"/>
          <p:cNvSpPr txBox="1">
            <a:spLocks noGrp="1"/>
          </p:cNvSpPr>
          <p:nvPr>
            <p:ph type="body" idx="1"/>
          </p:nvPr>
        </p:nvSpPr>
        <p:spPr>
          <a:xfrm>
            <a:off x="151350" y="990900"/>
            <a:ext cx="8841300" cy="5867100"/>
          </a:xfrm>
          <a:prstGeom prst="rect">
            <a:avLst/>
          </a:prstGeom>
          <a:noFill/>
          <a:ln>
            <a:noFill/>
          </a:ln>
        </p:spPr>
        <p:txBody>
          <a:bodyPr spcFirstLastPara="1" wrap="square" lIns="91425" tIns="45700" rIns="91425" bIns="45700" anchor="t" anchorCtr="0">
            <a:noAutofit/>
          </a:bodyPr>
          <a:lstStyle/>
          <a:p>
            <a:pPr marL="457200" lvl="0" indent="-381000" algn="l" rtl="0">
              <a:lnSpc>
                <a:spcPct val="80000"/>
              </a:lnSpc>
              <a:spcBef>
                <a:spcPts val="0"/>
              </a:spcBef>
              <a:spcAft>
                <a:spcPts val="0"/>
              </a:spcAft>
              <a:buSzPts val="2400"/>
              <a:buChar char="•"/>
            </a:pPr>
            <a:r>
              <a:rPr lang="en-US" sz="2000" dirty="0"/>
              <a:t>SUMMARY: To do this lab experiment, you will be comparing the average speeds of two different people in your crew.</a:t>
            </a:r>
            <a:endParaRPr sz="2000" dirty="0"/>
          </a:p>
          <a:p>
            <a:pPr marL="914400" lvl="1" indent="-355600" algn="l" rtl="0">
              <a:lnSpc>
                <a:spcPct val="80000"/>
              </a:lnSpc>
              <a:spcBef>
                <a:spcPts val="0"/>
              </a:spcBef>
              <a:spcAft>
                <a:spcPts val="0"/>
              </a:spcAft>
              <a:buSzPts val="2000"/>
              <a:buChar char="–"/>
            </a:pPr>
            <a:r>
              <a:rPr lang="en-US" sz="1800" dirty="0"/>
              <a:t>You will pick two people in your crew to be walkers and have them walk in a straight line for five seconds in the hallway outside our classroom. Have one person walk slowly, while the other walks faster.</a:t>
            </a:r>
            <a:endParaRPr sz="1800" dirty="0"/>
          </a:p>
          <a:p>
            <a:pPr marL="914400" lvl="1" indent="-355600" algn="l" rtl="0">
              <a:lnSpc>
                <a:spcPct val="80000"/>
              </a:lnSpc>
              <a:spcBef>
                <a:spcPts val="434"/>
              </a:spcBef>
              <a:spcAft>
                <a:spcPts val="0"/>
              </a:spcAft>
              <a:buSzPts val="2000"/>
              <a:buChar char="–"/>
            </a:pPr>
            <a:r>
              <a:rPr lang="en-US" sz="1800" dirty="0"/>
              <a:t>Measure the distance walked in meters for each person.</a:t>
            </a:r>
            <a:endParaRPr sz="1800" dirty="0"/>
          </a:p>
          <a:p>
            <a:pPr marL="914400" lvl="1" indent="-355600" algn="l" rtl="0">
              <a:lnSpc>
                <a:spcPct val="80000"/>
              </a:lnSpc>
              <a:spcBef>
                <a:spcPts val="434"/>
              </a:spcBef>
              <a:spcAft>
                <a:spcPts val="0"/>
              </a:spcAft>
              <a:buSzPts val="2000"/>
              <a:buChar char="–"/>
            </a:pPr>
            <a:r>
              <a:rPr lang="en-US" sz="1800" dirty="0"/>
              <a:t>When you calculate the average speeds, use meters/second as the units of speed.</a:t>
            </a:r>
            <a:endParaRPr sz="1800" dirty="0"/>
          </a:p>
          <a:p>
            <a:pPr marL="342900" marR="0" lvl="0" indent="-337820" algn="l" rtl="0">
              <a:lnSpc>
                <a:spcPct val="80000"/>
              </a:lnSpc>
              <a:spcBef>
                <a:spcPts val="0"/>
              </a:spcBef>
              <a:spcAft>
                <a:spcPts val="0"/>
              </a:spcAft>
              <a:buClr>
                <a:schemeClr val="dk1"/>
              </a:buClr>
              <a:buSzPts val="2400"/>
              <a:buFont typeface="Arial"/>
              <a:buChar char="•"/>
            </a:pPr>
            <a:r>
              <a:rPr lang="en-US" sz="2000" dirty="0"/>
              <a:t>STEP BY STEP INSTRUCTIONS:</a:t>
            </a:r>
            <a:endParaRPr sz="2000" dirty="0"/>
          </a:p>
          <a:p>
            <a:pPr marL="914400" marR="0" lvl="1" indent="-355600" algn="l" rtl="0">
              <a:lnSpc>
                <a:spcPct val="80000"/>
              </a:lnSpc>
              <a:spcBef>
                <a:spcPts val="0"/>
              </a:spcBef>
              <a:spcAft>
                <a:spcPts val="0"/>
              </a:spcAft>
              <a:buClr>
                <a:schemeClr val="dk1"/>
              </a:buClr>
              <a:buSzPts val="2000"/>
              <a:buFont typeface="Arial"/>
              <a:buChar char="–"/>
            </a:pPr>
            <a:r>
              <a:rPr lang="en-US" sz="1800" dirty="0"/>
              <a:t>Open the lab report Google Doc in the assignment in Google Classroom.</a:t>
            </a:r>
            <a:endParaRPr sz="1800" dirty="0"/>
          </a:p>
          <a:p>
            <a:pPr marL="914400" marR="0" lvl="1" indent="-355600" algn="l" rtl="0">
              <a:lnSpc>
                <a:spcPct val="80000"/>
              </a:lnSpc>
              <a:spcBef>
                <a:spcPts val="0"/>
              </a:spcBef>
              <a:spcAft>
                <a:spcPts val="0"/>
              </a:spcAft>
              <a:buClr>
                <a:schemeClr val="dk1"/>
              </a:buClr>
              <a:buSzPts val="2000"/>
              <a:buFont typeface="Arial"/>
              <a:buChar char="–"/>
            </a:pPr>
            <a:r>
              <a:rPr lang="en-US" sz="1800" dirty="0"/>
              <a:t>Talk with your crew to determine the purpose, question or hypothesis, then write these down.</a:t>
            </a:r>
            <a:endParaRPr sz="1800" dirty="0"/>
          </a:p>
          <a:p>
            <a:pPr marL="914400" marR="0" lvl="1" indent="-355600" algn="l" rtl="0">
              <a:lnSpc>
                <a:spcPct val="80000"/>
              </a:lnSpc>
              <a:spcBef>
                <a:spcPts val="0"/>
              </a:spcBef>
              <a:spcAft>
                <a:spcPts val="0"/>
              </a:spcAft>
              <a:buSzPts val="2000"/>
              <a:buChar char="–"/>
            </a:pPr>
            <a:r>
              <a:rPr lang="en-US" sz="1800" dirty="0"/>
              <a:t>Discuss the experiment’s steps, then write up the Setup and Procedure, and make a data table to collecting the distance and time for each walker.</a:t>
            </a:r>
            <a:endParaRPr sz="1800" dirty="0"/>
          </a:p>
          <a:p>
            <a:pPr marL="914400" marR="0" lvl="1" indent="-355600" algn="l" rtl="0">
              <a:lnSpc>
                <a:spcPct val="80000"/>
              </a:lnSpc>
              <a:spcBef>
                <a:spcPts val="0"/>
              </a:spcBef>
              <a:spcAft>
                <a:spcPts val="0"/>
              </a:spcAft>
              <a:buSzPts val="2000"/>
              <a:buChar char="–"/>
            </a:pPr>
            <a:r>
              <a:rPr lang="en-US" sz="1800" dirty="0"/>
              <a:t>Assign roles: 2 walkers, 1 timer, 2 distance measurers (some people will have more than one role).</a:t>
            </a:r>
            <a:endParaRPr sz="1800" dirty="0"/>
          </a:p>
          <a:p>
            <a:pPr marL="914400" marR="0" lvl="1" indent="-355600" algn="l" rtl="0">
              <a:lnSpc>
                <a:spcPct val="80000"/>
              </a:lnSpc>
              <a:spcBef>
                <a:spcPts val="0"/>
              </a:spcBef>
              <a:spcAft>
                <a:spcPts val="0"/>
              </a:spcAft>
              <a:buSzPts val="2000"/>
              <a:buChar char="–"/>
            </a:pPr>
            <a:r>
              <a:rPr lang="en-US" sz="1800" dirty="0"/>
              <a:t>Go in the hallway and collect your data. Afterwards, make sure everyone in your crew has a chance to fill in their data table.</a:t>
            </a:r>
            <a:endParaRPr sz="1800" dirty="0"/>
          </a:p>
          <a:p>
            <a:pPr marL="914400" marR="0" lvl="1" indent="-355600" algn="l" rtl="0">
              <a:lnSpc>
                <a:spcPct val="80000"/>
              </a:lnSpc>
              <a:spcBef>
                <a:spcPts val="0"/>
              </a:spcBef>
              <a:spcAft>
                <a:spcPts val="0"/>
              </a:spcAft>
              <a:buSzPts val="2000"/>
              <a:buChar char="–"/>
            </a:pPr>
            <a:r>
              <a:rPr lang="en-US" sz="1800" dirty="0"/>
              <a:t>Open a Google Sheets spreadsheet, copy your data table into the spreadsheet, then make a graph for each walker’s distance vs. time, then copy and paste both graphs into your lab report. Ask me for help if needed.</a:t>
            </a:r>
            <a:endParaRPr sz="1800" dirty="0"/>
          </a:p>
          <a:p>
            <a:pPr marL="914400" marR="0" lvl="1" indent="-355600" algn="l" rtl="0">
              <a:lnSpc>
                <a:spcPct val="80000"/>
              </a:lnSpc>
              <a:spcBef>
                <a:spcPts val="0"/>
              </a:spcBef>
              <a:spcAft>
                <a:spcPts val="0"/>
              </a:spcAft>
              <a:buSzPts val="2000"/>
              <a:buChar char="–"/>
            </a:pPr>
            <a:r>
              <a:rPr lang="en-US" sz="1800" dirty="0"/>
              <a:t>Calculate the average speed of each walker.</a:t>
            </a:r>
            <a:endParaRPr sz="1800" dirty="0"/>
          </a:p>
          <a:p>
            <a:pPr marL="914400" marR="0" lvl="1" indent="-355600" algn="l" rtl="0">
              <a:lnSpc>
                <a:spcPct val="80000"/>
              </a:lnSpc>
              <a:spcBef>
                <a:spcPts val="0"/>
              </a:spcBef>
              <a:spcAft>
                <a:spcPts val="0"/>
              </a:spcAft>
              <a:buSzPts val="2000"/>
              <a:buChar char="–"/>
            </a:pPr>
            <a:r>
              <a:rPr lang="en-US" sz="1800" dirty="0"/>
              <a:t>Document the final exercise we do in class, then discuss everything with your crew and write the Conclusion in the lab report. </a:t>
            </a:r>
            <a:endParaRPr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Closing</a:t>
            </a:r>
            <a:endParaRPr sz="4400" b="0" i="0" u="none" strike="noStrike" cap="none">
              <a:solidFill>
                <a:schemeClr val="dk1"/>
              </a:solidFill>
              <a:latin typeface="Calibri"/>
              <a:ea typeface="Calibri"/>
              <a:cs typeface="Calibri"/>
              <a:sym typeface="Calibri"/>
            </a:endParaRPr>
          </a:p>
        </p:txBody>
      </p:sp>
      <p:sp>
        <p:nvSpPr>
          <p:cNvPr id="110" name="Google Shape;110;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What </a:t>
            </a:r>
            <a:r>
              <a:rPr lang="en-US"/>
              <a:t>did you learn</a:t>
            </a:r>
            <a:r>
              <a:rPr lang="en-US" sz="3200" b="0" i="0" u="none" strike="noStrike" cap="none">
                <a:solidFill>
                  <a:schemeClr val="dk1"/>
                </a:solidFill>
                <a:latin typeface="Calibri"/>
                <a:ea typeface="Calibri"/>
                <a:cs typeface="Calibri"/>
                <a:sym typeface="Calibri"/>
              </a:rPr>
              <a:t> in this lab?</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sng" strike="noStrike" cap="none">
                <a:solidFill>
                  <a:schemeClr val="dk1"/>
                </a:solidFill>
                <a:latin typeface="Calibri"/>
                <a:ea typeface="Calibri"/>
                <a:cs typeface="Calibri"/>
                <a:sym typeface="Calibri"/>
              </a:rPr>
              <a:t>Homework</a:t>
            </a:r>
            <a:r>
              <a:rPr lang="en-US" sz="3200" b="0" i="0" u="none" strike="noStrike" cap="none">
                <a:solidFill>
                  <a:schemeClr val="dk1"/>
                </a:solidFill>
                <a:latin typeface="Calibri"/>
                <a:ea typeface="Calibri"/>
                <a:cs typeface="Calibri"/>
                <a:sym typeface="Calibri"/>
              </a:rPr>
              <a:t>: </a:t>
            </a:r>
            <a:r>
              <a:rPr lang="en-US"/>
              <a:t>Finish your lab report tonight if you did not finish it in class</a:t>
            </a:r>
            <a:r>
              <a:rPr lang="en-US" sz="3200" b="0" i="0" u="none" strike="noStrike" cap="none">
                <a:solidFill>
                  <a:schemeClr val="dk1"/>
                </a:solidFill>
                <a:latin typeface="Calibri"/>
                <a:ea typeface="Calibri"/>
                <a:cs typeface="Calibri"/>
                <a:sym typeface="Calibri"/>
              </a:rPr>
              <a:t>.</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619</Words>
  <Application>Microsoft Macintosh PowerPoint</Application>
  <PresentationFormat>On-screen Show (4:3)</PresentationFormat>
  <Paragraphs>36</Paragraphs>
  <Slides>6</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Example of Lab Assignment</vt:lpstr>
      <vt:lpstr>Lab – Average Speed</vt:lpstr>
      <vt:lpstr>Lesson Overview</vt:lpstr>
      <vt:lpstr>Preliminary Questions</vt:lpstr>
      <vt:lpstr>Lab Instructions</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7</cp:revision>
  <dcterms:modified xsi:type="dcterms:W3CDTF">2026-09-03T15:37:14Z</dcterms:modified>
</cp:coreProperties>
</file>