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embeddedFontLst>
    <p:embeddedFont>
      <p:font typeface="Candara" panose="020E0502030303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6"/>
  </p:normalViewPr>
  <p:slideViewPr>
    <p:cSldViewPr snapToGrid="0">
      <p:cViewPr varScale="1">
        <p:scale>
          <a:sx n="112" d="100"/>
          <a:sy n="112" d="100"/>
        </p:scale>
        <p:origin x="166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07262c5aab_0_1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g107262c5aab_0_14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7262c5aab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 name="Google Shape;95;g107262c5aab_0_1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07262c5aab_0_1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g107262c5aab_0_15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07262c5aa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g107262c5aab_0_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07262c5a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g107262c5aa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07262c5aab_0_2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 name="Google Shape;124;g107262c5aab_0_25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07262c5aab_0_61:notes"/>
          <p:cNvSpPr txBox="1">
            <a:spLocks noGrp="1"/>
          </p:cNvSpPr>
          <p:nvPr>
            <p:ph type="body" idx="1"/>
          </p:nvPr>
        </p:nvSpPr>
        <p:spPr>
          <a:xfrm>
            <a:off x="685785" y="4343385"/>
            <a:ext cx="5486400" cy="4114800"/>
          </a:xfrm>
          <a:prstGeom prst="rect">
            <a:avLst/>
          </a:prstGeom>
          <a:noFill/>
          <a:ln>
            <a:noFill/>
          </a:ln>
        </p:spPr>
        <p:txBody>
          <a:bodyPr spcFirstLastPara="1" wrap="square" lIns="89600" tIns="89600" rIns="89600" bIns="89600" anchor="t" anchorCtr="0">
            <a:noAutofit/>
          </a:bodyPr>
          <a:lstStyle/>
          <a:p>
            <a:pPr marL="0" lvl="0" indent="0" algn="l" rtl="0">
              <a:lnSpc>
                <a:spcPct val="100000"/>
              </a:lnSpc>
              <a:spcBef>
                <a:spcPts val="0"/>
              </a:spcBef>
              <a:spcAft>
                <a:spcPts val="0"/>
              </a:spcAft>
              <a:buSzPts val="1100"/>
              <a:buNone/>
            </a:pPr>
            <a:endParaRPr/>
          </a:p>
        </p:txBody>
      </p:sp>
      <p:sp>
        <p:nvSpPr>
          <p:cNvPr id="137" name="Google Shape;137;g107262c5aab_0_61: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07262c5aab_0_2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07262c5aab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07262c5aab_0_68:notes"/>
          <p:cNvSpPr txBox="1">
            <a:spLocks noGrp="1"/>
          </p:cNvSpPr>
          <p:nvPr>
            <p:ph type="body" idx="1"/>
          </p:nvPr>
        </p:nvSpPr>
        <p:spPr>
          <a:xfrm>
            <a:off x="685785" y="4343385"/>
            <a:ext cx="5486400" cy="4114800"/>
          </a:xfrm>
          <a:prstGeom prst="rect">
            <a:avLst/>
          </a:prstGeom>
          <a:noFill/>
          <a:ln>
            <a:noFill/>
          </a:ln>
        </p:spPr>
        <p:txBody>
          <a:bodyPr spcFirstLastPara="1" wrap="square" lIns="89600" tIns="89600" rIns="89600" bIns="89600" anchor="t" anchorCtr="0">
            <a:noAutofit/>
          </a:bodyPr>
          <a:lstStyle/>
          <a:p>
            <a:pPr marL="0" lvl="0" indent="0" algn="l" rtl="0">
              <a:lnSpc>
                <a:spcPct val="100000"/>
              </a:lnSpc>
              <a:spcBef>
                <a:spcPts val="0"/>
              </a:spcBef>
              <a:spcAft>
                <a:spcPts val="0"/>
              </a:spcAft>
              <a:buSzPts val="1100"/>
              <a:buNone/>
            </a:pPr>
            <a:endParaRPr/>
          </a:p>
        </p:txBody>
      </p:sp>
      <p:sp>
        <p:nvSpPr>
          <p:cNvPr id="154" name="Google Shape;154;g107262c5aab_0_68: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 name="Google Shape;19;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5" name="Google Shape;25;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1" name="Google Shape;31;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8" name="Google Shape;38;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7" name="Google Shape;47;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0" name="Google Shape;70;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6" name="Google Shape;76;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ritannica.com/video/152179/Isaac-Newton-formulation-law-gravita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ogebra.org/graph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8FD7-EB38-0F32-382F-8362B167990E}"/>
              </a:ext>
            </a:extLst>
          </p:cNvPr>
          <p:cNvSpPr>
            <a:spLocks noGrp="1"/>
          </p:cNvSpPr>
          <p:nvPr>
            <p:ph type="title"/>
          </p:nvPr>
        </p:nvSpPr>
        <p:spPr/>
        <p:txBody>
          <a:bodyPr/>
          <a:lstStyle/>
          <a:p>
            <a:r>
              <a:rPr lang="en-US" dirty="0"/>
              <a:t>Example of </a:t>
            </a:r>
            <a:r>
              <a:rPr lang="en-US" dirty="0" err="1"/>
              <a:t>Engineeering</a:t>
            </a:r>
            <a:r>
              <a:rPr lang="en-US" dirty="0"/>
              <a:t> Design Project Assignment</a:t>
            </a:r>
          </a:p>
        </p:txBody>
      </p:sp>
      <p:sp>
        <p:nvSpPr>
          <p:cNvPr id="3" name="Text Placeholder 2">
            <a:extLst>
              <a:ext uri="{FF2B5EF4-FFF2-40B4-BE49-F238E27FC236}">
                <a16:creationId xmlns:a16="http://schemas.microsoft.com/office/drawing/2014/main" id="{A3085181-D0BC-9790-9293-BBBAB5207CAA}"/>
              </a:ext>
            </a:extLst>
          </p:cNvPr>
          <p:cNvSpPr>
            <a:spLocks noGrp="1"/>
          </p:cNvSpPr>
          <p:nvPr>
            <p:ph type="body" idx="1"/>
          </p:nvPr>
        </p:nvSpPr>
        <p:spPr>
          <a:xfrm>
            <a:off x="231494" y="1600200"/>
            <a:ext cx="8773610" cy="4870048"/>
          </a:xfrm>
        </p:spPr>
        <p:txBody>
          <a:bodyPr/>
          <a:lstStyle/>
          <a:p>
            <a:r>
              <a:rPr lang="en-US" sz="2800" dirty="0"/>
              <a:t>This is a classic engineering design project where students design, build, test, and refine something, in this case a simple, air launched paper rocket.</a:t>
            </a:r>
          </a:p>
          <a:p>
            <a:pPr lvl="1"/>
            <a:r>
              <a:rPr lang="en-US" sz="2400" dirty="0"/>
              <a:t>The launcher uses an empty 2-liter plastic bottle connected to two 3-foot PVC pipes (3/4-inch) that are connected using a 90-degree joint.</a:t>
            </a:r>
          </a:p>
          <a:p>
            <a:pPr lvl="1"/>
            <a:r>
              <a:rPr lang="en-US" sz="2400" dirty="0"/>
              <a:t>The rocket is a piece of paper fitted to slide over the end of the PVC pipe so that when a student steps on the bottle, a blast of air launches the rocket.</a:t>
            </a:r>
          </a:p>
          <a:p>
            <a:r>
              <a:rPr lang="en-US" sz="2800" dirty="0"/>
              <a:t>Download for free at: </a:t>
            </a:r>
            <a:r>
              <a:rPr lang="en-US" sz="2400" dirty="0">
                <a:hlinkClick r:id="rId2"/>
              </a:rPr>
              <a:t>https://bryanholmesauthor.wordpress.com/resources-services/</a:t>
            </a:r>
            <a:r>
              <a:rPr lang="en-US" sz="2400" dirty="0"/>
              <a:t> </a:t>
            </a:r>
            <a:endParaRPr lang="en-US" sz="2800" dirty="0"/>
          </a:p>
        </p:txBody>
      </p:sp>
    </p:spTree>
    <p:extLst>
      <p:ext uri="{BB962C8B-B14F-4D97-AF65-F5344CB8AC3E}">
        <p14:creationId xmlns:p14="http://schemas.microsoft.com/office/powerpoint/2010/main" val="289131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533400" y="443175"/>
            <a:ext cx="8077200" cy="202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i="1"/>
              <a:t>Engineering Design Project</a:t>
            </a:r>
            <a:endParaRPr i="1"/>
          </a:p>
          <a:p>
            <a:pPr marL="0" marR="0" lvl="0" indent="0" algn="ctr" rtl="0">
              <a:lnSpc>
                <a:spcPct val="100000"/>
              </a:lnSpc>
              <a:spcBef>
                <a:spcPts val="0"/>
              </a:spcBef>
              <a:spcAft>
                <a:spcPts val="0"/>
              </a:spcAft>
              <a:buClr>
                <a:schemeClr val="dk1"/>
              </a:buClr>
              <a:buSzPts val="4400"/>
              <a:buFont typeface="Calibri"/>
              <a:buNone/>
            </a:pPr>
            <a:r>
              <a:rPr lang="en-US"/>
              <a:t>Using Paper Rockets to Understand the Force of Gravity</a:t>
            </a:r>
            <a:endParaRPr sz="4400" b="0" i="0" u="none" strike="noStrike" cap="none">
              <a:solidFill>
                <a:schemeClr val="dk1"/>
              </a:solidFill>
              <a:latin typeface="Calibri"/>
              <a:ea typeface="Calibri"/>
              <a:cs typeface="Calibri"/>
              <a:sym typeface="Calibri"/>
            </a:endParaRPr>
          </a:p>
        </p:txBody>
      </p:sp>
      <p:sp>
        <p:nvSpPr>
          <p:cNvPr id="85" name="Google Shape;85;p13"/>
          <p:cNvSpPr txBox="1">
            <a:spLocks noGrp="1"/>
          </p:cNvSpPr>
          <p:nvPr>
            <p:ph type="subTitle" idx="1"/>
          </p:nvPr>
        </p:nvSpPr>
        <p:spPr>
          <a:xfrm>
            <a:off x="685800" y="5381025"/>
            <a:ext cx="8077200" cy="990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888888"/>
              </a:buClr>
              <a:buSzPts val="3200"/>
              <a:buFont typeface="Arial"/>
              <a:buNone/>
            </a:pPr>
            <a:r>
              <a:rPr lang="en-US"/>
              <a:t>8th Grade Science</a:t>
            </a:r>
            <a:endParaRPr/>
          </a:p>
          <a:p>
            <a:pPr marL="0" marR="0" lvl="0" indent="0" algn="ctr" rtl="0">
              <a:lnSpc>
                <a:spcPct val="100000"/>
              </a:lnSpc>
              <a:spcBef>
                <a:spcPts val="0"/>
              </a:spcBef>
              <a:spcAft>
                <a:spcPts val="0"/>
              </a:spcAft>
              <a:buClr>
                <a:srgbClr val="888888"/>
              </a:buClr>
              <a:buSzPts val="3200"/>
              <a:buFont typeface="Arial"/>
              <a:buNone/>
            </a:pPr>
            <a:r>
              <a:rPr lang="en-US"/>
              <a:t>Mr. Holmes</a:t>
            </a:r>
            <a:endParaRPr/>
          </a:p>
        </p:txBody>
      </p:sp>
      <p:pic>
        <p:nvPicPr>
          <p:cNvPr id="86" name="Google Shape;86;p13" descr="http://3.bp.blogspot.com/-mTfAA_UElL8/UijGbKa2S1I/AAAAAAAAAnU/JMS3AxUhs3s/s1600/IMG_0600.JPG"/>
          <p:cNvPicPr preferRelativeResize="0"/>
          <p:nvPr/>
        </p:nvPicPr>
        <p:blipFill rotWithShape="1">
          <a:blip r:embed="rId3">
            <a:alphaModFix/>
          </a:blip>
          <a:srcRect/>
          <a:stretch/>
        </p:blipFill>
        <p:spPr>
          <a:xfrm>
            <a:off x="2733449" y="2728075"/>
            <a:ext cx="3981900" cy="2652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609600" y="304800"/>
            <a:ext cx="77724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a:t>Lesson Overview</a:t>
            </a:r>
            <a:endParaRPr/>
          </a:p>
        </p:txBody>
      </p:sp>
      <p:sp>
        <p:nvSpPr>
          <p:cNvPr id="92" name="Google Shape;92;p14"/>
          <p:cNvSpPr txBox="1">
            <a:spLocks noGrp="1"/>
          </p:cNvSpPr>
          <p:nvPr>
            <p:ph type="body" idx="1"/>
          </p:nvPr>
        </p:nvSpPr>
        <p:spPr>
          <a:xfrm>
            <a:off x="762000" y="1676400"/>
            <a:ext cx="7772400" cy="4959900"/>
          </a:xfrm>
          <a:prstGeom prst="rect">
            <a:avLst/>
          </a:prstGeom>
          <a:noFill/>
          <a:ln>
            <a:noFill/>
          </a:ln>
        </p:spPr>
        <p:txBody>
          <a:bodyPr spcFirstLastPara="1" wrap="square" lIns="91425" tIns="45700" rIns="91425" bIns="45700" anchor="t" anchorCtr="0">
            <a:noAutofit/>
          </a:bodyPr>
          <a:lstStyle/>
          <a:p>
            <a:pPr marL="342900" marR="0" lvl="0" indent="-266700" algn="l" rtl="0">
              <a:lnSpc>
                <a:spcPct val="100000"/>
              </a:lnSpc>
              <a:spcBef>
                <a:spcPts val="800"/>
              </a:spcBef>
              <a:spcAft>
                <a:spcPts val="0"/>
              </a:spcAft>
              <a:buClr>
                <a:schemeClr val="lt1"/>
              </a:buClr>
              <a:buSzPts val="2800"/>
              <a:buFont typeface="Arial"/>
              <a:buChar char="•"/>
            </a:pPr>
            <a:r>
              <a:rPr lang="en-US" sz="2800" u="sng"/>
              <a:t>Learning Target</a:t>
            </a:r>
            <a:r>
              <a:rPr lang="en-US" sz="2800"/>
              <a:t>: I can design and test launch a paper rocket that minimizes the forces of gravity and drag.</a:t>
            </a:r>
            <a:endParaRPr sz="2800"/>
          </a:p>
          <a:p>
            <a:pPr marL="342900" marR="0" lvl="0" indent="-266700" algn="l" rtl="0">
              <a:lnSpc>
                <a:spcPct val="100000"/>
              </a:lnSpc>
              <a:spcBef>
                <a:spcPts val="800"/>
              </a:spcBef>
              <a:spcAft>
                <a:spcPts val="0"/>
              </a:spcAft>
              <a:buClr>
                <a:schemeClr val="lt1"/>
              </a:buClr>
              <a:buSzPts val="2800"/>
              <a:buFont typeface="Arial"/>
              <a:buChar char="•"/>
            </a:pPr>
            <a:r>
              <a:rPr lang="en-US" sz="2800" u="sng"/>
              <a:t>Directions</a:t>
            </a:r>
            <a:r>
              <a:rPr lang="en-US" sz="2800"/>
              <a:t>: This is a engineering design project (EDP) that focuses on the force of gravity, then explores how gravity affects the motion of an object flying through the air, only under the effect of gravity. Take notes during the mini-lecture at the start, then follow the directions for the EDP. Document your lab work in the lab report provided in Google Classroom.</a:t>
            </a:r>
            <a:endParaRPr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609600" y="304800"/>
            <a:ext cx="77724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0" i="0" u="none" strike="noStrike" cap="none">
                <a:latin typeface="Arial"/>
                <a:ea typeface="Arial"/>
                <a:cs typeface="Arial"/>
                <a:sym typeface="Arial"/>
              </a:rPr>
              <a:t>What is gravity?</a:t>
            </a:r>
            <a:endParaRPr/>
          </a:p>
        </p:txBody>
      </p:sp>
      <p:sp>
        <p:nvSpPr>
          <p:cNvPr id="98" name="Google Shape;98;p15"/>
          <p:cNvSpPr txBox="1">
            <a:spLocks noGrp="1"/>
          </p:cNvSpPr>
          <p:nvPr>
            <p:ph type="body" idx="1"/>
          </p:nvPr>
        </p:nvSpPr>
        <p:spPr>
          <a:xfrm>
            <a:off x="609600" y="1509500"/>
            <a:ext cx="8156400" cy="4617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SzPts val="4000"/>
              <a:buFont typeface="Arial"/>
              <a:buChar char="•"/>
            </a:pPr>
            <a:r>
              <a:rPr lang="en-US" sz="4000" b="0" i="0" u="none" strike="noStrike" cap="none">
                <a:latin typeface="Arial"/>
                <a:ea typeface="Arial"/>
                <a:cs typeface="Arial"/>
                <a:sym typeface="Arial"/>
              </a:rPr>
              <a:t>Watch the video at: </a:t>
            </a:r>
            <a:r>
              <a:rPr lang="en-US" u="sng">
                <a:solidFill>
                  <a:srgbClr val="0000FF"/>
                </a:solidFill>
                <a:hlinkClick r:id="rId3">
                  <a:extLst>
                    <a:ext uri="{A12FA001-AC4F-418D-AE19-62706E023703}">
                      <ahyp:hlinkClr xmlns:ahyp="http://schemas.microsoft.com/office/drawing/2018/hyperlinkcolor" val="tx"/>
                    </a:ext>
                  </a:extLst>
                </a:hlinkClick>
              </a:rPr>
              <a:t>https://www.britannica.com/video/152179/Isaac-Newton-formulation-law-gravitation</a:t>
            </a:r>
            <a:r>
              <a:rPr lang="en-US" u="none">
                <a:solidFill>
                  <a:srgbClr val="0000FF"/>
                </a:solidFill>
              </a:rPr>
              <a:t> </a:t>
            </a:r>
            <a:endParaRPr sz="2400">
              <a:solidFill>
                <a:srgbClr val="0000FF"/>
              </a:solidFill>
            </a:endParaRPr>
          </a:p>
          <a:p>
            <a:pPr marL="342900" marR="0" lvl="0" indent="-342900" algn="l" rtl="0">
              <a:lnSpc>
                <a:spcPct val="100000"/>
              </a:lnSpc>
              <a:spcBef>
                <a:spcPts val="800"/>
              </a:spcBef>
              <a:spcAft>
                <a:spcPts val="0"/>
              </a:spcAft>
              <a:buSzPts val="4000"/>
              <a:buFont typeface="Arial"/>
              <a:buChar char="•"/>
            </a:pPr>
            <a:r>
              <a:rPr lang="en-US" sz="4000">
                <a:latin typeface="Arial"/>
                <a:ea typeface="Arial"/>
                <a:cs typeface="Arial"/>
                <a:sym typeface="Arial"/>
              </a:rPr>
              <a:t>How did Newton explain the force of gravity?</a:t>
            </a:r>
            <a:endParaRPr sz="400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457200" y="29678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2"/>
              </a:buClr>
              <a:buSzPts val="4400"/>
              <a:buFont typeface="Arial"/>
              <a:buNone/>
            </a:pPr>
            <a:r>
              <a:rPr lang="en-US" sz="4400" b="0" i="0" u="none" strike="noStrike" cap="none">
                <a:latin typeface="Arial"/>
                <a:ea typeface="Arial"/>
                <a:cs typeface="Arial"/>
                <a:sym typeface="Arial"/>
              </a:rPr>
              <a:t>Newton’s </a:t>
            </a:r>
            <a:r>
              <a:rPr lang="en-US">
                <a:latin typeface="Arial"/>
                <a:ea typeface="Arial"/>
                <a:cs typeface="Arial"/>
                <a:sym typeface="Arial"/>
              </a:rPr>
              <a:t>Law of Gravitational Force</a:t>
            </a:r>
            <a:endParaRPr/>
          </a:p>
        </p:txBody>
      </p:sp>
      <p:sp>
        <p:nvSpPr>
          <p:cNvPr id="104" name="Google Shape;104;p16"/>
          <p:cNvSpPr txBox="1">
            <a:spLocks noGrp="1"/>
          </p:cNvSpPr>
          <p:nvPr>
            <p:ph type="body" idx="1"/>
          </p:nvPr>
        </p:nvSpPr>
        <p:spPr>
          <a:xfrm>
            <a:off x="457200" y="1810700"/>
            <a:ext cx="8229600" cy="4526100"/>
          </a:xfrm>
          <a:prstGeom prst="rect">
            <a:avLst/>
          </a:prstGeom>
          <a:noFill/>
          <a:ln>
            <a:noFill/>
          </a:ln>
        </p:spPr>
        <p:txBody>
          <a:bodyPr spcFirstLastPara="1" wrap="square" lIns="91425" tIns="45700" rIns="91425" bIns="45700" anchor="t" anchorCtr="0">
            <a:noAutofit/>
          </a:bodyPr>
          <a:lstStyle/>
          <a:p>
            <a:pPr marL="609600" marR="0" lvl="0" indent="-609600" algn="l" rtl="0">
              <a:lnSpc>
                <a:spcPct val="100000"/>
              </a:lnSpc>
              <a:spcBef>
                <a:spcPts val="640"/>
              </a:spcBef>
              <a:spcAft>
                <a:spcPts val="0"/>
              </a:spcAft>
              <a:buSzPts val="3200"/>
              <a:buFont typeface="Arial"/>
              <a:buChar char="•"/>
            </a:pPr>
            <a:r>
              <a:rPr lang="en-US">
                <a:latin typeface="Arial"/>
                <a:ea typeface="Arial"/>
                <a:cs typeface="Arial"/>
                <a:sym typeface="Arial"/>
              </a:rPr>
              <a:t>Newton’s theory was that gravity was a force that was proportional to the mass of each object being pulled toward each other.</a:t>
            </a:r>
            <a:endParaRPr>
              <a:latin typeface="Arial"/>
              <a:ea typeface="Arial"/>
              <a:cs typeface="Arial"/>
              <a:sym typeface="Arial"/>
            </a:endParaRPr>
          </a:p>
          <a:p>
            <a:pPr marL="609600" marR="0" lvl="0" indent="-609600" algn="l" rtl="0">
              <a:lnSpc>
                <a:spcPct val="100000"/>
              </a:lnSpc>
              <a:spcBef>
                <a:spcPts val="640"/>
              </a:spcBef>
              <a:spcAft>
                <a:spcPts val="0"/>
              </a:spcAft>
              <a:buSzPts val="3200"/>
              <a:buFont typeface="Arial"/>
              <a:buChar char="•"/>
            </a:pPr>
            <a:r>
              <a:rPr lang="en-US">
                <a:latin typeface="Arial"/>
                <a:ea typeface="Arial"/>
                <a:cs typeface="Arial"/>
                <a:sym typeface="Arial"/>
              </a:rPr>
              <a:t>This gravitational force would also get weaker the farther apart the objects were.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body" idx="1"/>
          </p:nvPr>
        </p:nvSpPr>
        <p:spPr>
          <a:xfrm>
            <a:off x="406200" y="1728325"/>
            <a:ext cx="3804000" cy="4797300"/>
          </a:xfrm>
          <a:prstGeom prst="rect">
            <a:avLst/>
          </a:prstGeom>
          <a:noFill/>
          <a:ln>
            <a:noFill/>
          </a:ln>
        </p:spPr>
        <p:txBody>
          <a:bodyPr spcFirstLastPara="1" wrap="square" lIns="91425" tIns="45700" rIns="91425" bIns="45700" anchor="t" anchorCtr="0">
            <a:normAutofit fontScale="92500" lnSpcReduction="20000"/>
          </a:bodyPr>
          <a:lstStyle/>
          <a:p>
            <a:pPr marL="273050" marR="0" lvl="0" indent="-296563" algn="l" rtl="0">
              <a:lnSpc>
                <a:spcPct val="100000"/>
              </a:lnSpc>
              <a:spcBef>
                <a:spcPts val="0"/>
              </a:spcBef>
              <a:spcAft>
                <a:spcPts val="0"/>
              </a:spcAft>
              <a:buClr>
                <a:schemeClr val="accent1"/>
              </a:buClr>
              <a:buSzPct val="100000"/>
              <a:buFont typeface="Noto Sans Symbols"/>
              <a:buChar char="*"/>
            </a:pPr>
            <a:r>
              <a:rPr lang="en-US" sz="2778">
                <a:solidFill>
                  <a:schemeClr val="dk2"/>
                </a:solidFill>
                <a:latin typeface="Candara"/>
                <a:ea typeface="Candara"/>
                <a:cs typeface="Candara"/>
                <a:sym typeface="Candara"/>
              </a:rPr>
              <a:t>The Moon is pulled by the Earth’s force of gravity and follows a circular path, called an </a:t>
            </a:r>
            <a:r>
              <a:rPr lang="en-US" sz="2778">
                <a:solidFill>
                  <a:srgbClr val="FF0000"/>
                </a:solidFill>
                <a:latin typeface="Candara"/>
                <a:ea typeface="Candara"/>
                <a:cs typeface="Candara"/>
                <a:sym typeface="Candara"/>
              </a:rPr>
              <a:t>orbit</a:t>
            </a:r>
            <a:r>
              <a:rPr lang="en-US" sz="2778">
                <a:solidFill>
                  <a:schemeClr val="dk2"/>
                </a:solidFill>
                <a:latin typeface="Candara"/>
                <a:ea typeface="Candara"/>
                <a:cs typeface="Candara"/>
                <a:sym typeface="Candara"/>
              </a:rPr>
              <a:t>.</a:t>
            </a:r>
            <a:endParaRPr sz="2150"/>
          </a:p>
          <a:p>
            <a:pPr marL="273050" marR="0" lvl="0" indent="-297815" algn="l" rtl="0">
              <a:lnSpc>
                <a:spcPct val="100000"/>
              </a:lnSpc>
              <a:spcBef>
                <a:spcPts val="440"/>
              </a:spcBef>
              <a:spcAft>
                <a:spcPts val="0"/>
              </a:spcAft>
              <a:buClr>
                <a:schemeClr val="accent1"/>
              </a:buClr>
              <a:buSzPct val="100000"/>
              <a:buFont typeface="Noto Sans Symbols"/>
              <a:buChar char="*"/>
            </a:pPr>
            <a:r>
              <a:rPr lang="en-US" sz="2800">
                <a:solidFill>
                  <a:schemeClr val="dk2"/>
                </a:solidFill>
                <a:latin typeface="Candara"/>
                <a:ea typeface="Candara"/>
                <a:cs typeface="Candara"/>
                <a:sym typeface="Candara"/>
              </a:rPr>
              <a:t>All objects in orbit had to begin with an orbital speed, or else they would just crash into the central object pulling them.</a:t>
            </a:r>
            <a:endParaRPr sz="2800">
              <a:solidFill>
                <a:schemeClr val="dk2"/>
              </a:solidFill>
              <a:latin typeface="Candara"/>
              <a:ea typeface="Candara"/>
              <a:cs typeface="Candara"/>
              <a:sym typeface="Candara"/>
            </a:endParaRPr>
          </a:p>
          <a:p>
            <a:pPr marL="914400" marR="0" lvl="1" indent="-367665" algn="l" rtl="0">
              <a:lnSpc>
                <a:spcPct val="100000"/>
              </a:lnSpc>
              <a:spcBef>
                <a:spcPts val="440"/>
              </a:spcBef>
              <a:spcAft>
                <a:spcPts val="0"/>
              </a:spcAft>
              <a:buClr>
                <a:schemeClr val="dk2"/>
              </a:buClr>
              <a:buSzPct val="100000"/>
              <a:buFont typeface="Candara"/>
              <a:buChar char="–"/>
            </a:pPr>
            <a:r>
              <a:rPr lang="en-US" sz="2367">
                <a:solidFill>
                  <a:schemeClr val="dk2"/>
                </a:solidFill>
                <a:latin typeface="Candara"/>
                <a:ea typeface="Candara"/>
                <a:cs typeface="Candara"/>
                <a:sym typeface="Candara"/>
              </a:rPr>
              <a:t>How do you think the Moon got its orbital speed?</a:t>
            </a:r>
            <a:endParaRPr sz="2367">
              <a:solidFill>
                <a:schemeClr val="dk2"/>
              </a:solidFill>
              <a:latin typeface="Candara"/>
              <a:ea typeface="Candara"/>
              <a:cs typeface="Candara"/>
              <a:sym typeface="Candara"/>
            </a:endParaRPr>
          </a:p>
        </p:txBody>
      </p:sp>
      <p:sp>
        <p:nvSpPr>
          <p:cNvPr id="110" name="Google Shape;110;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FF"/>
              </a:buClr>
              <a:buSzPts val="4400"/>
              <a:buFont typeface="Candara"/>
              <a:buNone/>
            </a:pPr>
            <a:r>
              <a:rPr lang="en-US">
                <a:latin typeface="Candara"/>
                <a:ea typeface="Candara"/>
                <a:cs typeface="Candara"/>
                <a:sym typeface="Candara"/>
              </a:rPr>
              <a:t>The Effect of the Force of Gravity on Moving Objects</a:t>
            </a:r>
            <a:endParaRPr/>
          </a:p>
        </p:txBody>
      </p:sp>
      <p:pic>
        <p:nvPicPr>
          <p:cNvPr id="111" name="Google Shape;111;p17"/>
          <p:cNvPicPr preferRelativeResize="0"/>
          <p:nvPr/>
        </p:nvPicPr>
        <p:blipFill>
          <a:blip r:embed="rId3">
            <a:alphaModFix/>
          </a:blip>
          <a:stretch>
            <a:fillRect/>
          </a:stretch>
        </p:blipFill>
        <p:spPr>
          <a:xfrm>
            <a:off x="4362600" y="1570038"/>
            <a:ext cx="4628999" cy="4628999"/>
          </a:xfrm>
          <a:prstGeom prst="rect">
            <a:avLst/>
          </a:prstGeom>
          <a:noFill/>
          <a:ln>
            <a:noFill/>
          </a:ln>
        </p:spPr>
      </p:pic>
      <p:sp>
        <p:nvSpPr>
          <p:cNvPr id="112" name="Google Shape;112;p17"/>
          <p:cNvSpPr txBox="1"/>
          <p:nvPr/>
        </p:nvSpPr>
        <p:spPr>
          <a:xfrm>
            <a:off x="4423050" y="5052125"/>
            <a:ext cx="4508100" cy="10158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b="1">
                <a:latin typeface="Calibri"/>
                <a:ea typeface="Calibri"/>
                <a:cs typeface="Calibri"/>
                <a:sym typeface="Calibri"/>
              </a:rPr>
              <a:t>The Moon is pulled around in a circle by a gravitational force that is proportional to the mass of the Earth and the mass of the Moon.</a:t>
            </a:r>
            <a:endParaRPr sz="1800" b="1">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body" idx="1"/>
          </p:nvPr>
        </p:nvSpPr>
        <p:spPr>
          <a:xfrm>
            <a:off x="406200" y="1728325"/>
            <a:ext cx="3804000" cy="4797300"/>
          </a:xfrm>
          <a:prstGeom prst="rect">
            <a:avLst/>
          </a:prstGeom>
          <a:noFill/>
          <a:ln>
            <a:noFill/>
          </a:ln>
        </p:spPr>
        <p:txBody>
          <a:bodyPr spcFirstLastPara="1" wrap="square" lIns="91425" tIns="45700" rIns="91425" bIns="45700" anchor="t" anchorCtr="0">
            <a:normAutofit fontScale="92500"/>
          </a:bodyPr>
          <a:lstStyle/>
          <a:p>
            <a:pPr marL="273050" marR="0" lvl="0" indent="-309797" algn="l" rtl="0">
              <a:lnSpc>
                <a:spcPct val="100000"/>
              </a:lnSpc>
              <a:spcBef>
                <a:spcPts val="0"/>
              </a:spcBef>
              <a:spcAft>
                <a:spcPts val="0"/>
              </a:spcAft>
              <a:buClr>
                <a:schemeClr val="accent1"/>
              </a:buClr>
              <a:buSzPts val="2779"/>
              <a:buFont typeface="Noto Sans Symbols"/>
              <a:buChar char="*"/>
            </a:pPr>
            <a:r>
              <a:rPr lang="en-US" sz="2778">
                <a:solidFill>
                  <a:schemeClr val="dk2"/>
                </a:solidFill>
                <a:latin typeface="Candara"/>
                <a:ea typeface="Candara"/>
                <a:cs typeface="Candara"/>
                <a:sym typeface="Candara"/>
              </a:rPr>
              <a:t>On Earth, any object thrown into the air, such as a </a:t>
            </a:r>
            <a:r>
              <a:rPr lang="en-US" sz="2778" b="0" i="0" u="none" strike="noStrike" cap="none">
                <a:solidFill>
                  <a:schemeClr val="dk2"/>
                </a:solidFill>
                <a:latin typeface="Candara"/>
                <a:ea typeface="Candara"/>
                <a:cs typeface="Candara"/>
                <a:sym typeface="Candara"/>
              </a:rPr>
              <a:t>baseball, is called a </a:t>
            </a:r>
            <a:r>
              <a:rPr lang="en-US" sz="2778" b="0" i="0" u="none" strike="noStrike" cap="none">
                <a:solidFill>
                  <a:srgbClr val="FF0000"/>
                </a:solidFill>
                <a:latin typeface="Candara"/>
                <a:ea typeface="Candara"/>
                <a:cs typeface="Candara"/>
                <a:sym typeface="Candara"/>
              </a:rPr>
              <a:t>projectile</a:t>
            </a:r>
            <a:r>
              <a:rPr lang="en-US" sz="2778">
                <a:solidFill>
                  <a:schemeClr val="dk2"/>
                </a:solidFill>
                <a:latin typeface="Candara"/>
                <a:ea typeface="Candara"/>
                <a:cs typeface="Candara"/>
                <a:sym typeface="Candara"/>
              </a:rPr>
              <a:t>.</a:t>
            </a:r>
            <a:endParaRPr sz="2778">
              <a:solidFill>
                <a:schemeClr val="dk2"/>
              </a:solidFill>
              <a:latin typeface="Candara"/>
              <a:ea typeface="Candara"/>
              <a:cs typeface="Candara"/>
              <a:sym typeface="Candara"/>
            </a:endParaRPr>
          </a:p>
          <a:p>
            <a:pPr marL="914400" marR="0" lvl="1" indent="-365125" algn="l" rtl="0">
              <a:lnSpc>
                <a:spcPct val="100000"/>
              </a:lnSpc>
              <a:spcBef>
                <a:spcPts val="0"/>
              </a:spcBef>
              <a:spcAft>
                <a:spcPts val="0"/>
              </a:spcAft>
              <a:buClr>
                <a:schemeClr val="accent1"/>
              </a:buClr>
              <a:buSzPts val="2150"/>
              <a:buFont typeface="Noto Sans Symbols"/>
              <a:buChar char="–"/>
            </a:pPr>
            <a:r>
              <a:rPr lang="en-US" sz="2150">
                <a:solidFill>
                  <a:schemeClr val="dk2"/>
                </a:solidFill>
                <a:latin typeface="Candara"/>
                <a:ea typeface="Candara"/>
                <a:cs typeface="Candara"/>
                <a:sym typeface="Candara"/>
              </a:rPr>
              <a:t>Projectiles are pulled by</a:t>
            </a:r>
            <a:r>
              <a:rPr lang="en-US" sz="2150" b="0" i="0" u="none" strike="noStrike" cap="none">
                <a:solidFill>
                  <a:schemeClr val="dk2"/>
                </a:solidFill>
                <a:latin typeface="Candara"/>
                <a:ea typeface="Candara"/>
                <a:cs typeface="Candara"/>
                <a:sym typeface="Candara"/>
              </a:rPr>
              <a:t> the force of gravity as they fly through the air.</a:t>
            </a:r>
            <a:endParaRPr sz="2150"/>
          </a:p>
          <a:p>
            <a:pPr marL="273050" marR="0" lvl="0" indent="-311150" algn="l" rtl="0">
              <a:lnSpc>
                <a:spcPct val="100000"/>
              </a:lnSpc>
              <a:spcBef>
                <a:spcPts val="440"/>
              </a:spcBef>
              <a:spcAft>
                <a:spcPts val="0"/>
              </a:spcAft>
              <a:buClr>
                <a:schemeClr val="accent1"/>
              </a:buClr>
              <a:buSzPts val="2800"/>
              <a:buFont typeface="Noto Sans Symbols"/>
              <a:buChar char="*"/>
            </a:pPr>
            <a:r>
              <a:rPr lang="en-US" sz="2800" b="0" i="0" u="none" strike="noStrike" cap="none">
                <a:solidFill>
                  <a:schemeClr val="dk2"/>
                </a:solidFill>
                <a:latin typeface="Candara"/>
                <a:ea typeface="Candara"/>
                <a:cs typeface="Candara"/>
                <a:sym typeface="Candara"/>
              </a:rPr>
              <a:t>The path of a projectile is called a </a:t>
            </a:r>
            <a:r>
              <a:rPr lang="en-US" sz="2800" b="0" i="0" u="none" strike="noStrike" cap="none">
                <a:solidFill>
                  <a:srgbClr val="FF0000"/>
                </a:solidFill>
                <a:latin typeface="Candara"/>
                <a:ea typeface="Candara"/>
                <a:cs typeface="Candara"/>
                <a:sym typeface="Candara"/>
              </a:rPr>
              <a:t>trajectory</a:t>
            </a:r>
            <a:r>
              <a:rPr lang="en-US" sz="2800">
                <a:solidFill>
                  <a:schemeClr val="dk2"/>
                </a:solidFill>
                <a:latin typeface="Candara"/>
                <a:ea typeface="Candara"/>
                <a:cs typeface="Candara"/>
                <a:sym typeface="Candara"/>
              </a:rPr>
              <a:t>.</a:t>
            </a:r>
            <a:endParaRPr sz="2800"/>
          </a:p>
          <a:p>
            <a:pPr marL="914400" marR="0" lvl="1" indent="-364095" algn="l" rtl="0">
              <a:lnSpc>
                <a:spcPct val="100000"/>
              </a:lnSpc>
              <a:spcBef>
                <a:spcPts val="440"/>
              </a:spcBef>
              <a:spcAft>
                <a:spcPts val="0"/>
              </a:spcAft>
              <a:buClr>
                <a:schemeClr val="dk2"/>
              </a:buClr>
              <a:buSzPts val="2134"/>
              <a:buFont typeface="Candara"/>
              <a:buChar char="–"/>
            </a:pPr>
            <a:r>
              <a:rPr lang="en-US" sz="2133">
                <a:solidFill>
                  <a:schemeClr val="dk2"/>
                </a:solidFill>
                <a:latin typeface="Candara"/>
                <a:ea typeface="Candara"/>
                <a:cs typeface="Candara"/>
                <a:sym typeface="Candara"/>
              </a:rPr>
              <a:t>What makes a baseball go farther, or have a longer trajectory?</a:t>
            </a:r>
            <a:endParaRPr sz="2133">
              <a:solidFill>
                <a:schemeClr val="dk2"/>
              </a:solidFill>
              <a:latin typeface="Candara"/>
              <a:ea typeface="Candara"/>
              <a:cs typeface="Candara"/>
              <a:sym typeface="Candara"/>
            </a:endParaRPr>
          </a:p>
        </p:txBody>
      </p:sp>
      <p:sp>
        <p:nvSpPr>
          <p:cNvPr id="118" name="Google Shape;118;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FFFFFF"/>
              </a:buClr>
              <a:buSzPts val="4400"/>
              <a:buFont typeface="Candara"/>
              <a:buNone/>
            </a:pPr>
            <a:r>
              <a:rPr lang="en-US">
                <a:latin typeface="Candara"/>
                <a:ea typeface="Candara"/>
                <a:cs typeface="Candara"/>
                <a:sym typeface="Candara"/>
              </a:rPr>
              <a:t>The Effect of the Force of Gravity on Moving Objects</a:t>
            </a:r>
            <a:endParaRPr/>
          </a:p>
        </p:txBody>
      </p:sp>
      <p:pic>
        <p:nvPicPr>
          <p:cNvPr id="119" name="Google Shape;119;p18"/>
          <p:cNvPicPr preferRelativeResize="0"/>
          <p:nvPr/>
        </p:nvPicPr>
        <p:blipFill rotWithShape="1">
          <a:blip r:embed="rId3">
            <a:alphaModFix/>
          </a:blip>
          <a:srcRect/>
          <a:stretch/>
        </p:blipFill>
        <p:spPr>
          <a:xfrm>
            <a:off x="4114800" y="2734100"/>
            <a:ext cx="4851399" cy="2165350"/>
          </a:xfrm>
          <a:prstGeom prst="rect">
            <a:avLst/>
          </a:prstGeom>
          <a:noFill/>
          <a:ln>
            <a:noFill/>
          </a:ln>
        </p:spPr>
      </p:pic>
      <p:sp>
        <p:nvSpPr>
          <p:cNvPr id="120" name="Google Shape;120;p18"/>
          <p:cNvSpPr txBox="1"/>
          <p:nvPr/>
        </p:nvSpPr>
        <p:spPr>
          <a:xfrm>
            <a:off x="4346750" y="5118600"/>
            <a:ext cx="4387500" cy="738900"/>
          </a:xfrm>
          <a:prstGeom prst="rect">
            <a:avLst/>
          </a:prstGeom>
          <a:solidFill>
            <a:schemeClr val="lt2"/>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b="1">
                <a:latin typeface="Calibri"/>
                <a:ea typeface="Calibri"/>
                <a:cs typeface="Calibri"/>
                <a:sym typeface="Calibri"/>
              </a:rPr>
              <a:t>A baseball thrown upward will fall back downward, following a curved trajectory.</a:t>
            </a:r>
            <a:endParaRPr sz="1800" b="1">
              <a:latin typeface="Calibri"/>
              <a:ea typeface="Calibri"/>
              <a:cs typeface="Calibri"/>
              <a:sym typeface="Calibri"/>
            </a:endParaRPr>
          </a:p>
        </p:txBody>
      </p:sp>
      <p:sp>
        <p:nvSpPr>
          <p:cNvPr id="121" name="Google Shape;121;p18"/>
          <p:cNvSpPr/>
          <p:nvPr/>
        </p:nvSpPr>
        <p:spPr>
          <a:xfrm>
            <a:off x="4381700" y="1591100"/>
            <a:ext cx="4317600" cy="11430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800" b="1">
                <a:solidFill>
                  <a:srgbClr val="FF0000"/>
                </a:solidFill>
                <a:latin typeface="Calibri"/>
                <a:ea typeface="Calibri"/>
                <a:cs typeface="Calibri"/>
                <a:sym typeface="Calibri"/>
              </a:rPr>
              <a:t>Projectiles can also affected by drag, depending on their shape and density.</a:t>
            </a:r>
            <a:endParaRPr sz="1800" b="1">
              <a:solidFill>
                <a:srgbClr val="FF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9"/>
          <p:cNvSpPr txBox="1">
            <a:spLocks noGrp="1"/>
          </p:cNvSpPr>
          <p:nvPr>
            <p:ph type="ctrTitle"/>
          </p:nvPr>
        </p:nvSpPr>
        <p:spPr>
          <a:xfrm>
            <a:off x="533400" y="474200"/>
            <a:ext cx="8077200" cy="202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solidFill>
                  <a:srgbClr val="FF0000"/>
                </a:solidFill>
              </a:rPr>
              <a:t>DIRECTIONS</a:t>
            </a:r>
            <a:r>
              <a:rPr lang="en-US"/>
              <a:t> FOR THE</a:t>
            </a:r>
            <a:endParaRPr/>
          </a:p>
          <a:p>
            <a:pPr marL="0" marR="0" lvl="0" indent="0" algn="ctr" rtl="0">
              <a:lnSpc>
                <a:spcPct val="100000"/>
              </a:lnSpc>
              <a:spcBef>
                <a:spcPts val="0"/>
              </a:spcBef>
              <a:spcAft>
                <a:spcPts val="0"/>
              </a:spcAft>
              <a:buClr>
                <a:schemeClr val="dk1"/>
              </a:buClr>
              <a:buSzPts val="4400"/>
              <a:buFont typeface="Calibri"/>
              <a:buNone/>
            </a:pPr>
            <a:r>
              <a:rPr lang="en-US"/>
              <a:t>Engineering Design Project</a:t>
            </a:r>
            <a:endParaRPr/>
          </a:p>
          <a:p>
            <a:pPr marL="0" marR="0" lvl="0" indent="0" algn="ctr" rtl="0">
              <a:lnSpc>
                <a:spcPct val="100000"/>
              </a:lnSpc>
              <a:spcBef>
                <a:spcPts val="0"/>
              </a:spcBef>
              <a:spcAft>
                <a:spcPts val="0"/>
              </a:spcAft>
              <a:buClr>
                <a:schemeClr val="dk1"/>
              </a:buClr>
              <a:buSzPts val="4400"/>
              <a:buFont typeface="Calibri"/>
              <a:buNone/>
            </a:pPr>
            <a:endParaRPr sz="4400" b="0" u="none" strike="noStrike" cap="none">
              <a:solidFill>
                <a:schemeClr val="dk1"/>
              </a:solidFill>
              <a:latin typeface="Calibri"/>
              <a:ea typeface="Calibri"/>
              <a:cs typeface="Calibri"/>
              <a:sym typeface="Calibri"/>
            </a:endParaRPr>
          </a:p>
        </p:txBody>
      </p:sp>
      <p:pic>
        <p:nvPicPr>
          <p:cNvPr id="127" name="Google Shape;127;p19" descr="http://3.bp.blogspot.com/-mTfAA_UElL8/UijGbKa2S1I/AAAAAAAAAnU/JMS3AxUhs3s/s1600/IMG_0600.JPG"/>
          <p:cNvPicPr preferRelativeResize="0"/>
          <p:nvPr/>
        </p:nvPicPr>
        <p:blipFill rotWithShape="1">
          <a:blip r:embed="rId3">
            <a:alphaModFix/>
          </a:blip>
          <a:srcRect/>
          <a:stretch/>
        </p:blipFill>
        <p:spPr>
          <a:xfrm>
            <a:off x="2757275" y="2008425"/>
            <a:ext cx="4031900" cy="2686250"/>
          </a:xfrm>
          <a:prstGeom prst="rect">
            <a:avLst/>
          </a:prstGeom>
          <a:noFill/>
          <a:ln>
            <a:noFill/>
          </a:ln>
        </p:spPr>
      </p:pic>
      <p:sp>
        <p:nvSpPr>
          <p:cNvPr id="128" name="Google Shape;128;p19"/>
          <p:cNvSpPr txBox="1">
            <a:spLocks noGrp="1"/>
          </p:cNvSpPr>
          <p:nvPr>
            <p:ph type="ctrTitle"/>
          </p:nvPr>
        </p:nvSpPr>
        <p:spPr>
          <a:xfrm>
            <a:off x="734625" y="5125200"/>
            <a:ext cx="8077200" cy="1543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3800" i="1"/>
              <a:t>First watch the demonstration of how to build and launch a paper rocket.</a:t>
            </a:r>
            <a:endParaRPr sz="3800" i="1"/>
          </a:p>
          <a:p>
            <a:pPr marL="0" marR="0" lvl="0" indent="0" algn="ctr" rtl="0">
              <a:lnSpc>
                <a:spcPct val="100000"/>
              </a:lnSpc>
              <a:spcBef>
                <a:spcPts val="0"/>
              </a:spcBef>
              <a:spcAft>
                <a:spcPts val="0"/>
              </a:spcAft>
              <a:buClr>
                <a:schemeClr val="dk1"/>
              </a:buClr>
              <a:buSzPts val="4400"/>
              <a:buFont typeface="Calibri"/>
              <a:buNone/>
            </a:pPr>
            <a:endParaRPr sz="4400" b="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0"/>
          <p:cNvSpPr txBox="1">
            <a:spLocks noGrp="1"/>
          </p:cNvSpPr>
          <p:nvPr>
            <p:ph type="title"/>
          </p:nvPr>
        </p:nvSpPr>
        <p:spPr>
          <a:xfrm>
            <a:off x="166175" y="274650"/>
            <a:ext cx="8819100" cy="877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959"/>
              <a:buFont typeface="Calibri"/>
              <a:buNone/>
            </a:pPr>
            <a:r>
              <a:rPr lang="en-US" sz="3759"/>
              <a:t>Engineering Design Project (EDP) Directions</a:t>
            </a:r>
            <a:br>
              <a:rPr lang="en-US" sz="3759" b="0" i="0" u="none" strike="noStrike" cap="none">
                <a:solidFill>
                  <a:schemeClr val="dk1"/>
                </a:solidFill>
                <a:latin typeface="Calibri"/>
                <a:ea typeface="Calibri"/>
                <a:cs typeface="Calibri"/>
                <a:sym typeface="Calibri"/>
              </a:rPr>
            </a:br>
            <a:endParaRPr sz="3759" b="0" i="0" u="none" strike="noStrike" cap="none">
              <a:solidFill>
                <a:schemeClr val="dk1"/>
              </a:solidFill>
              <a:latin typeface="Calibri"/>
              <a:ea typeface="Calibri"/>
              <a:cs typeface="Calibri"/>
              <a:sym typeface="Calibri"/>
            </a:endParaRPr>
          </a:p>
        </p:txBody>
      </p:sp>
      <p:sp>
        <p:nvSpPr>
          <p:cNvPr id="134" name="Google Shape;134;p20"/>
          <p:cNvSpPr txBox="1">
            <a:spLocks noGrp="1"/>
          </p:cNvSpPr>
          <p:nvPr>
            <p:ph type="body" idx="1"/>
          </p:nvPr>
        </p:nvSpPr>
        <p:spPr>
          <a:xfrm>
            <a:off x="287975" y="860325"/>
            <a:ext cx="8697300" cy="58425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None/>
            </a:pPr>
            <a:r>
              <a:rPr lang="en-US" sz="2000" u="sng" dirty="0"/>
              <a:t>DESIGN BRIEF</a:t>
            </a:r>
            <a:r>
              <a:rPr lang="en-US" sz="2000" dirty="0"/>
              <a:t>:</a:t>
            </a:r>
            <a:endParaRPr sz="2000" dirty="0"/>
          </a:p>
          <a:p>
            <a:pPr marL="342900" marR="0" lvl="0" indent="-327660" algn="l" rtl="0">
              <a:lnSpc>
                <a:spcPct val="80000"/>
              </a:lnSpc>
              <a:spcBef>
                <a:spcPts val="0"/>
              </a:spcBef>
              <a:spcAft>
                <a:spcPts val="0"/>
              </a:spcAft>
              <a:buClr>
                <a:schemeClr val="dk1"/>
              </a:buClr>
              <a:buSzPts val="2000"/>
              <a:buFont typeface="Arial"/>
              <a:buChar char="•"/>
            </a:pPr>
            <a:r>
              <a:rPr lang="en-US" sz="2000" u="sng" dirty="0"/>
              <a:t>Problem</a:t>
            </a:r>
            <a:r>
              <a:rPr lang="en-US" sz="2000" dirty="0"/>
              <a:t>: In disaster areas, responders need a quick, easy way to send messages and papers, such as medical papers, across rivers or no go areas.</a:t>
            </a:r>
            <a:endParaRPr sz="2000" dirty="0"/>
          </a:p>
          <a:p>
            <a:pPr marL="342900" marR="0" lvl="0" indent="-327660" algn="l" rtl="0">
              <a:lnSpc>
                <a:spcPct val="80000"/>
              </a:lnSpc>
              <a:spcBef>
                <a:spcPts val="0"/>
              </a:spcBef>
              <a:spcAft>
                <a:spcPts val="0"/>
              </a:spcAft>
              <a:buClr>
                <a:schemeClr val="dk1"/>
              </a:buClr>
              <a:buSzPts val="2000"/>
              <a:buFont typeface="Arial"/>
              <a:buChar char="•"/>
            </a:pPr>
            <a:r>
              <a:rPr lang="en-US" sz="2000" u="sng" dirty="0"/>
              <a:t>Solution</a:t>
            </a:r>
            <a:r>
              <a:rPr lang="en-US" sz="2000" dirty="0"/>
              <a:t>: Each crew will design a paper rocket that flies as far as possible to deliver messages accurately by minimizing the forces of gravity and drag.</a:t>
            </a:r>
            <a:endParaRPr sz="2000" dirty="0"/>
          </a:p>
          <a:p>
            <a:pPr marL="342900" marR="0" lvl="0" indent="-266700" algn="l" rtl="0">
              <a:lnSpc>
                <a:spcPct val="80000"/>
              </a:lnSpc>
              <a:spcBef>
                <a:spcPts val="392"/>
              </a:spcBef>
              <a:spcAft>
                <a:spcPts val="0"/>
              </a:spcAft>
              <a:buClr>
                <a:schemeClr val="dk1"/>
              </a:buClr>
              <a:buSzPts val="2000"/>
              <a:buFont typeface="Calibri"/>
              <a:buChar char="•"/>
            </a:pPr>
            <a:r>
              <a:rPr lang="en-US" sz="2000" u="sng" dirty="0"/>
              <a:t>Criteria/</a:t>
            </a:r>
            <a:r>
              <a:rPr lang="en-US" sz="2000" b="0" i="0" u="sng" strike="noStrike" cap="none" dirty="0">
                <a:solidFill>
                  <a:schemeClr val="dk1"/>
                </a:solidFill>
                <a:latin typeface="Calibri"/>
                <a:ea typeface="Calibri"/>
                <a:cs typeface="Calibri"/>
                <a:sym typeface="Calibri"/>
              </a:rPr>
              <a:t>Constraints</a:t>
            </a:r>
            <a:r>
              <a:rPr lang="en-US" sz="2000" b="0" i="0" u="none" strike="noStrike" cap="none" dirty="0">
                <a:solidFill>
                  <a:schemeClr val="dk1"/>
                </a:solidFill>
                <a:latin typeface="Calibri"/>
                <a:ea typeface="Calibri"/>
                <a:cs typeface="Calibri"/>
                <a:sym typeface="Calibri"/>
              </a:rPr>
              <a:t>: </a:t>
            </a:r>
            <a:endParaRPr sz="2000" dirty="0"/>
          </a:p>
          <a:p>
            <a:pPr marL="742950" marR="0" lvl="1" indent="-288290" algn="l" rtl="0">
              <a:lnSpc>
                <a:spcPct val="80000"/>
              </a:lnSpc>
              <a:spcBef>
                <a:spcPts val="392"/>
              </a:spcBef>
              <a:spcAft>
                <a:spcPts val="0"/>
              </a:spcAft>
              <a:buClr>
                <a:schemeClr val="dk1"/>
              </a:buClr>
              <a:buSzPts val="2000"/>
              <a:buFont typeface="Arial"/>
              <a:buChar char="–"/>
            </a:pPr>
            <a:r>
              <a:rPr lang="en-US" sz="2000" b="0" i="0" u="none" strike="noStrike" cap="none">
                <a:solidFill>
                  <a:schemeClr val="dk1"/>
                </a:solidFill>
                <a:latin typeface="Calibri"/>
                <a:ea typeface="Calibri"/>
                <a:cs typeface="Calibri"/>
                <a:sym typeface="Calibri"/>
              </a:rPr>
              <a:t>Your rocket must be made only of paper and tape and may include one or more pennies.</a:t>
            </a:r>
            <a:endParaRPr sz="2000"/>
          </a:p>
          <a:p>
            <a:pPr marL="742950" marR="0" lvl="1" indent="-288290" algn="l" rtl="0">
              <a:lnSpc>
                <a:spcPct val="80000"/>
              </a:lnSpc>
              <a:spcBef>
                <a:spcPts val="392"/>
              </a:spcBef>
              <a:spcAft>
                <a:spcPts val="0"/>
              </a:spcAft>
              <a:buClr>
                <a:schemeClr val="dk1"/>
              </a:buClr>
              <a:buSzPts val="2000"/>
              <a:buFont typeface="Arial"/>
              <a:buChar char="–"/>
            </a:pPr>
            <a:r>
              <a:rPr lang="en-US" sz="2000" b="0" i="0" u="none" strike="noStrike" cap="none" dirty="0">
                <a:solidFill>
                  <a:schemeClr val="dk1"/>
                </a:solidFill>
                <a:latin typeface="Calibri"/>
                <a:ea typeface="Calibri"/>
                <a:cs typeface="Calibri"/>
                <a:sym typeface="Calibri"/>
              </a:rPr>
              <a:t>Your rocket must fit on the air launcher.</a:t>
            </a:r>
            <a:endParaRPr sz="2000" b="0" i="0" u="none" strike="noStrike" cap="none" dirty="0">
              <a:solidFill>
                <a:schemeClr val="dk1"/>
              </a:solidFill>
              <a:latin typeface="Calibri"/>
              <a:ea typeface="Calibri"/>
              <a:cs typeface="Calibri"/>
              <a:sym typeface="Calibri"/>
            </a:endParaRPr>
          </a:p>
          <a:p>
            <a:pPr marL="742950" marR="0" lvl="1" indent="-288290" algn="l" rtl="0">
              <a:lnSpc>
                <a:spcPct val="80000"/>
              </a:lnSpc>
              <a:spcBef>
                <a:spcPts val="392"/>
              </a:spcBef>
              <a:spcAft>
                <a:spcPts val="0"/>
              </a:spcAft>
              <a:buClr>
                <a:schemeClr val="dk1"/>
              </a:buClr>
              <a:buSzPts val="2000"/>
              <a:buFont typeface="Arial"/>
              <a:buChar char="–"/>
            </a:pPr>
            <a:r>
              <a:rPr lang="en-US" sz="2000" dirty="0"/>
              <a:t>You must launch your paper rocket outside where directed.</a:t>
            </a:r>
            <a:endParaRPr sz="2000" dirty="0"/>
          </a:p>
          <a:p>
            <a:pPr marL="742950" marR="0" lvl="1" indent="-288290" algn="l" rtl="0">
              <a:lnSpc>
                <a:spcPct val="80000"/>
              </a:lnSpc>
              <a:spcBef>
                <a:spcPts val="392"/>
              </a:spcBef>
              <a:spcAft>
                <a:spcPts val="0"/>
              </a:spcAft>
              <a:buClr>
                <a:schemeClr val="dk1"/>
              </a:buClr>
              <a:buSzPts val="2000"/>
              <a:buFont typeface="Arial"/>
              <a:buChar char="–"/>
            </a:pPr>
            <a:r>
              <a:rPr lang="en-US" sz="2000" dirty="0"/>
              <a:t>You may refine your paper rocket design between launches.</a:t>
            </a:r>
            <a:endParaRPr sz="2000" dirty="0"/>
          </a:p>
          <a:p>
            <a:pPr marL="742950" marR="0" lvl="1" indent="-288290" algn="l" rtl="0">
              <a:lnSpc>
                <a:spcPct val="80000"/>
              </a:lnSpc>
              <a:spcBef>
                <a:spcPts val="392"/>
              </a:spcBef>
              <a:spcAft>
                <a:spcPts val="0"/>
              </a:spcAft>
              <a:buClr>
                <a:schemeClr val="dk1"/>
              </a:buClr>
              <a:buSzPts val="2000"/>
              <a:buFont typeface="Arial"/>
              <a:buChar char="–"/>
            </a:pPr>
            <a:r>
              <a:rPr lang="en-US" sz="2000" dirty="0"/>
              <a:t>You must measure the distance and estimate the height of your paper rocket’s trajectory - you will use this data to graph the trajectory.</a:t>
            </a:r>
            <a:endParaRPr sz="2000" dirty="0"/>
          </a:p>
          <a:p>
            <a:pPr marL="0" marR="0" lvl="0" indent="0" algn="l" rtl="0">
              <a:lnSpc>
                <a:spcPct val="80000"/>
              </a:lnSpc>
              <a:spcBef>
                <a:spcPts val="392"/>
              </a:spcBef>
              <a:spcAft>
                <a:spcPts val="0"/>
              </a:spcAft>
              <a:buNone/>
            </a:pPr>
            <a:endParaRPr sz="2000" u="sng" dirty="0"/>
          </a:p>
          <a:p>
            <a:pPr marL="0" marR="0" lvl="0" indent="0" algn="l" rtl="0">
              <a:lnSpc>
                <a:spcPct val="80000"/>
              </a:lnSpc>
              <a:spcBef>
                <a:spcPts val="392"/>
              </a:spcBef>
              <a:spcAft>
                <a:spcPts val="0"/>
              </a:spcAft>
              <a:buNone/>
            </a:pPr>
            <a:r>
              <a:rPr lang="en-US" sz="2000" u="sng" dirty="0"/>
              <a:t>ADDITIONAL DIRECTIONS</a:t>
            </a:r>
            <a:r>
              <a:rPr lang="en-US" sz="2000" dirty="0"/>
              <a:t>:</a:t>
            </a:r>
            <a:endParaRPr sz="2000" dirty="0"/>
          </a:p>
          <a:p>
            <a:pPr marL="342900" marR="0" lvl="0" indent="-327660" algn="l" rtl="0">
              <a:lnSpc>
                <a:spcPct val="80000"/>
              </a:lnSpc>
              <a:spcBef>
                <a:spcPts val="448"/>
              </a:spcBef>
              <a:spcAft>
                <a:spcPts val="0"/>
              </a:spcAft>
              <a:buClr>
                <a:srgbClr val="FF0000"/>
              </a:buClr>
              <a:buSzPts val="2000"/>
              <a:buFont typeface="Arial"/>
              <a:buChar char="•"/>
            </a:pPr>
            <a:r>
              <a:rPr lang="en-US" sz="2000" b="0" i="0" u="sng" strike="noStrike" cap="none" dirty="0">
                <a:solidFill>
                  <a:srgbClr val="FF0000"/>
                </a:solidFill>
                <a:latin typeface="Calibri"/>
                <a:ea typeface="Calibri"/>
                <a:cs typeface="Calibri"/>
                <a:sym typeface="Calibri"/>
              </a:rPr>
              <a:t>SAFETY</a:t>
            </a:r>
            <a:r>
              <a:rPr lang="en-US" sz="2000" b="0" i="0" u="none" strike="noStrike" cap="none" dirty="0">
                <a:solidFill>
                  <a:srgbClr val="FF0000"/>
                </a:solidFill>
                <a:latin typeface="Calibri"/>
                <a:ea typeface="Calibri"/>
                <a:cs typeface="Calibri"/>
                <a:sym typeface="Calibri"/>
              </a:rPr>
              <a:t>:</a:t>
            </a:r>
            <a:endParaRPr sz="2000" dirty="0"/>
          </a:p>
          <a:p>
            <a:pPr marL="742950" marR="0" lvl="1" indent="-288290" algn="l" rtl="0">
              <a:lnSpc>
                <a:spcPct val="80000"/>
              </a:lnSpc>
              <a:spcBef>
                <a:spcPts val="392"/>
              </a:spcBef>
              <a:spcAft>
                <a:spcPts val="0"/>
              </a:spcAft>
              <a:buClr>
                <a:srgbClr val="FF0000"/>
              </a:buClr>
              <a:buSzPts val="2000"/>
              <a:buFont typeface="Arial"/>
              <a:buChar char="–"/>
            </a:pPr>
            <a:r>
              <a:rPr lang="en-US" sz="2000" b="0" i="0" u="none" strike="noStrike" cap="none" dirty="0">
                <a:solidFill>
                  <a:srgbClr val="FF0000"/>
                </a:solidFill>
                <a:latin typeface="Calibri"/>
                <a:ea typeface="Calibri"/>
                <a:cs typeface="Calibri"/>
                <a:sym typeface="Calibri"/>
              </a:rPr>
              <a:t>Wear safety glasses when launching the rocket or in the launch area.</a:t>
            </a:r>
            <a:endParaRPr sz="2000" dirty="0"/>
          </a:p>
          <a:p>
            <a:pPr marL="742950" marR="0" lvl="1" indent="-288290" algn="l" rtl="0">
              <a:lnSpc>
                <a:spcPct val="80000"/>
              </a:lnSpc>
              <a:spcBef>
                <a:spcPts val="392"/>
              </a:spcBef>
              <a:spcAft>
                <a:spcPts val="0"/>
              </a:spcAft>
              <a:buClr>
                <a:srgbClr val="FF0000"/>
              </a:buClr>
              <a:buSzPts val="2000"/>
              <a:buFont typeface="Arial"/>
              <a:buChar char="–"/>
            </a:pPr>
            <a:r>
              <a:rPr lang="en-US" sz="2000" dirty="0">
                <a:solidFill>
                  <a:srgbClr val="FF0000"/>
                </a:solidFill>
              </a:rPr>
              <a:t>Do not point your air launcher at anyone. Only launch into a clear area.</a:t>
            </a:r>
            <a:endParaRPr sz="2000" dirty="0">
              <a:solidFill>
                <a:srgbClr val="FF0000"/>
              </a:solidFill>
            </a:endParaRPr>
          </a:p>
          <a:p>
            <a:pPr marL="742950" marR="0" lvl="1" indent="-288290" algn="l" rtl="0">
              <a:lnSpc>
                <a:spcPct val="80000"/>
              </a:lnSpc>
              <a:spcBef>
                <a:spcPts val="392"/>
              </a:spcBef>
              <a:spcAft>
                <a:spcPts val="0"/>
              </a:spcAft>
              <a:buClr>
                <a:srgbClr val="FF0000"/>
              </a:buClr>
              <a:buSzPts val="2000"/>
              <a:buFont typeface="Arial"/>
              <a:buChar char="–"/>
            </a:pPr>
            <a:r>
              <a:rPr lang="en-US" sz="2000" b="0" i="0" u="none" strike="noStrike" cap="none" dirty="0">
                <a:solidFill>
                  <a:srgbClr val="FF0000"/>
                </a:solidFill>
                <a:latin typeface="Calibri"/>
                <a:ea typeface="Calibri"/>
                <a:cs typeface="Calibri"/>
                <a:sym typeface="Calibri"/>
              </a:rPr>
              <a:t>Do not jump on the air launcher </a:t>
            </a:r>
            <a:r>
              <a:rPr lang="en-US" sz="2000" dirty="0">
                <a:solidFill>
                  <a:srgbClr val="FF0000"/>
                </a:solidFill>
              </a:rPr>
              <a:t>- step on the air bottle normally.</a:t>
            </a:r>
            <a:endParaRPr sz="2000" dirty="0"/>
          </a:p>
          <a:p>
            <a:pPr marL="342900" marR="0" lvl="0" indent="-327660" algn="l" rtl="0">
              <a:lnSpc>
                <a:spcPct val="80000"/>
              </a:lnSpc>
              <a:spcBef>
                <a:spcPts val="448"/>
              </a:spcBef>
              <a:spcAft>
                <a:spcPts val="0"/>
              </a:spcAft>
              <a:buClr>
                <a:schemeClr val="dk1"/>
              </a:buClr>
              <a:buSzPts val="2000"/>
              <a:buFont typeface="Arial"/>
              <a:buChar char="•"/>
            </a:pPr>
            <a:r>
              <a:rPr lang="en-US" sz="2000" b="0" i="0" u="none" strike="noStrike" cap="none" dirty="0">
                <a:solidFill>
                  <a:schemeClr val="dk1"/>
                </a:solidFill>
                <a:latin typeface="Calibri"/>
                <a:ea typeface="Calibri"/>
                <a:cs typeface="Calibri"/>
                <a:sym typeface="Calibri"/>
              </a:rPr>
              <a:t>Document everything </a:t>
            </a:r>
            <a:r>
              <a:rPr lang="en-US" sz="2000" dirty="0"/>
              <a:t>on the EDP Report provided in Google Classroom and refer to the rubric posted there as you write the report.</a:t>
            </a:r>
            <a:endParaRPr sz="20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1"/>
          <p:cNvSpPr txBox="1">
            <a:spLocks noGrp="1"/>
          </p:cNvSpPr>
          <p:nvPr>
            <p:ph type="title"/>
          </p:nvPr>
        </p:nvSpPr>
        <p:spPr>
          <a:xfrm>
            <a:off x="389250" y="285725"/>
            <a:ext cx="83655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t>Projectile Trajectories are</a:t>
            </a:r>
            <a:r>
              <a:rPr lang="en-US" sz="4400" b="0" i="0" u="none" strike="noStrike" cap="none">
                <a:solidFill>
                  <a:schemeClr val="dk1"/>
                </a:solidFill>
                <a:latin typeface="Calibri"/>
                <a:ea typeface="Calibri"/>
                <a:cs typeface="Calibri"/>
                <a:sym typeface="Calibri"/>
              </a:rPr>
              <a:t> Parabolas</a:t>
            </a:r>
            <a:endParaRPr sz="4400" b="0" i="0" u="none" strike="noStrike" cap="none">
              <a:solidFill>
                <a:schemeClr val="dk1"/>
              </a:solidFill>
              <a:latin typeface="Calibri"/>
              <a:ea typeface="Calibri"/>
              <a:cs typeface="Calibri"/>
              <a:sym typeface="Calibri"/>
            </a:endParaRPr>
          </a:p>
        </p:txBody>
      </p:sp>
      <p:sp>
        <p:nvSpPr>
          <p:cNvPr id="140" name="Google Shape;140;p21"/>
          <p:cNvSpPr txBox="1">
            <a:spLocks noGrp="1"/>
          </p:cNvSpPr>
          <p:nvPr>
            <p:ph type="body" idx="1"/>
          </p:nvPr>
        </p:nvSpPr>
        <p:spPr>
          <a:xfrm>
            <a:off x="102675" y="1749250"/>
            <a:ext cx="3420300" cy="4526100"/>
          </a:xfrm>
          <a:prstGeom prst="rect">
            <a:avLst/>
          </a:prstGeom>
          <a:noFill/>
          <a:ln>
            <a:noFill/>
          </a:ln>
        </p:spPr>
        <p:txBody>
          <a:bodyPr spcFirstLastPara="1" wrap="square" lIns="91425" tIns="45700" rIns="91425" bIns="45700" anchor="t" anchorCtr="0">
            <a:noAutofit/>
          </a:bodyPr>
          <a:lstStyle/>
          <a:p>
            <a:pPr marL="342900" marR="0" lvl="0" indent="-317500" algn="l" rtl="0">
              <a:lnSpc>
                <a:spcPct val="100000"/>
              </a:lnSpc>
              <a:spcBef>
                <a:spcPts val="640"/>
              </a:spcBef>
              <a:spcAft>
                <a:spcPts val="0"/>
              </a:spcAft>
              <a:buClr>
                <a:schemeClr val="dk1"/>
              </a:buClr>
              <a:buSzPts val="2800"/>
              <a:buFont typeface="Arial"/>
              <a:buChar char="•"/>
            </a:pPr>
            <a:r>
              <a:rPr lang="en-US" sz="2800"/>
              <a:t>The curved path of a projectile can be modeled with a mathematical function called a</a:t>
            </a:r>
            <a:r>
              <a:rPr lang="en-US" sz="2800" b="0" i="0" u="none" strike="noStrike" cap="none">
                <a:solidFill>
                  <a:schemeClr val="dk1"/>
                </a:solidFill>
                <a:latin typeface="Calibri"/>
                <a:ea typeface="Calibri"/>
                <a:cs typeface="Calibri"/>
                <a:sym typeface="Calibri"/>
              </a:rPr>
              <a:t> </a:t>
            </a:r>
            <a:r>
              <a:rPr lang="en-US" sz="2800" b="0" i="0" u="none" strike="noStrike" cap="none">
                <a:solidFill>
                  <a:srgbClr val="FF0000"/>
                </a:solidFill>
                <a:latin typeface="Calibri"/>
                <a:ea typeface="Calibri"/>
                <a:cs typeface="Calibri"/>
                <a:sym typeface="Calibri"/>
              </a:rPr>
              <a:t>parabola (</a:t>
            </a:r>
            <a:r>
              <a:rPr lang="en-US" sz="2800">
                <a:solidFill>
                  <a:srgbClr val="FF0000"/>
                </a:solidFill>
              </a:rPr>
              <a:t>also know as a</a:t>
            </a:r>
            <a:r>
              <a:rPr lang="en-US" sz="2800" b="0" i="0" u="none" strike="noStrike" cap="none">
                <a:solidFill>
                  <a:srgbClr val="FF0000"/>
                </a:solidFill>
                <a:latin typeface="Calibri"/>
                <a:ea typeface="Calibri"/>
                <a:cs typeface="Calibri"/>
                <a:sym typeface="Calibri"/>
              </a:rPr>
              <a:t> </a:t>
            </a:r>
            <a:r>
              <a:rPr lang="en-US" sz="2800" b="0" i="1" u="none" strike="noStrike" cap="none">
                <a:solidFill>
                  <a:srgbClr val="FF0000"/>
                </a:solidFill>
                <a:latin typeface="Calibri"/>
                <a:ea typeface="Calibri"/>
                <a:cs typeface="Calibri"/>
                <a:sym typeface="Calibri"/>
              </a:rPr>
              <a:t>quadratic function</a:t>
            </a:r>
            <a:r>
              <a:rPr lang="en-US" sz="2800" b="0" i="0" u="none" strike="noStrike" cap="none">
                <a:solidFill>
                  <a:srgbClr val="FF0000"/>
                </a:solidFill>
                <a:latin typeface="Calibri"/>
                <a:ea typeface="Calibri"/>
                <a:cs typeface="Calibri"/>
                <a:sym typeface="Calibri"/>
              </a:rPr>
              <a:t>)</a:t>
            </a:r>
            <a:r>
              <a:rPr lang="en-US" sz="2800"/>
              <a:t>.</a:t>
            </a:r>
            <a:endParaRPr sz="2800"/>
          </a:p>
          <a:p>
            <a:pPr marL="342900" marR="0" lvl="0" indent="-317500" algn="l" rtl="0">
              <a:lnSpc>
                <a:spcPct val="100000"/>
              </a:lnSpc>
              <a:spcBef>
                <a:spcPts val="640"/>
              </a:spcBef>
              <a:spcAft>
                <a:spcPts val="0"/>
              </a:spcAft>
              <a:buSzPts val="2800"/>
              <a:buChar char="•"/>
            </a:pPr>
            <a:r>
              <a:rPr lang="en-US" sz="2800"/>
              <a:t>Usually, trajectories are negative parabolas.</a:t>
            </a:r>
            <a:endParaRPr sz="2800"/>
          </a:p>
        </p:txBody>
      </p:sp>
      <p:sp>
        <p:nvSpPr>
          <p:cNvPr id="141" name="Google Shape;141;p21"/>
          <p:cNvSpPr txBox="1"/>
          <p:nvPr/>
        </p:nvSpPr>
        <p:spPr>
          <a:xfrm>
            <a:off x="4848725" y="5286725"/>
            <a:ext cx="3726600" cy="3693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FF0000"/>
                </a:solidFill>
                <a:latin typeface="Calibri"/>
                <a:ea typeface="Calibri"/>
                <a:cs typeface="Calibri"/>
                <a:sym typeface="Calibri"/>
              </a:rPr>
              <a:t>Parabolas</a:t>
            </a:r>
            <a:r>
              <a:rPr lang="en-US" sz="1800" b="0" i="0" u="none" strike="noStrike" cap="none">
                <a:solidFill>
                  <a:schemeClr val="dk1"/>
                </a:solidFill>
                <a:latin typeface="Calibri"/>
                <a:ea typeface="Calibri"/>
                <a:cs typeface="Calibri"/>
                <a:sym typeface="Calibri"/>
              </a:rPr>
              <a:t> on x-y coordinate system</a:t>
            </a:r>
            <a:endParaRPr sz="1800" b="0" i="0" u="none" strike="noStrike" cap="none">
              <a:solidFill>
                <a:schemeClr val="dk1"/>
              </a:solidFill>
              <a:latin typeface="Calibri"/>
              <a:ea typeface="Calibri"/>
              <a:cs typeface="Calibri"/>
              <a:sym typeface="Calibri"/>
            </a:endParaRPr>
          </a:p>
        </p:txBody>
      </p:sp>
      <p:pic>
        <p:nvPicPr>
          <p:cNvPr id="142" name="Google Shape;142;p21"/>
          <p:cNvPicPr preferRelativeResize="0"/>
          <p:nvPr/>
        </p:nvPicPr>
        <p:blipFill>
          <a:blip r:embed="rId3">
            <a:alphaModFix/>
          </a:blip>
          <a:stretch>
            <a:fillRect/>
          </a:stretch>
        </p:blipFill>
        <p:spPr>
          <a:xfrm>
            <a:off x="3575076" y="2442948"/>
            <a:ext cx="5485952" cy="1829550"/>
          </a:xfrm>
          <a:prstGeom prst="rect">
            <a:avLst/>
          </a:prstGeom>
          <a:noFill/>
          <a:ln>
            <a:noFill/>
          </a:ln>
        </p:spPr>
      </p:pic>
      <p:sp>
        <p:nvSpPr>
          <p:cNvPr id="143" name="Google Shape;143;p21"/>
          <p:cNvSpPr/>
          <p:nvPr/>
        </p:nvSpPr>
        <p:spPr>
          <a:xfrm>
            <a:off x="4088225" y="4054975"/>
            <a:ext cx="1706100" cy="952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Positive parabola points up and is modeled by y = x</a:t>
            </a:r>
            <a:r>
              <a:rPr lang="en-US" baseline="30000"/>
              <a:t>2</a:t>
            </a:r>
            <a:r>
              <a:rPr lang="en-US"/>
              <a:t>.</a:t>
            </a:r>
            <a:endParaRPr/>
          </a:p>
        </p:txBody>
      </p:sp>
      <p:sp>
        <p:nvSpPr>
          <p:cNvPr id="144" name="Google Shape;144;p21"/>
          <p:cNvSpPr/>
          <p:nvPr/>
        </p:nvSpPr>
        <p:spPr>
          <a:xfrm>
            <a:off x="6788825" y="2046950"/>
            <a:ext cx="1786500" cy="952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Negative parabola points down and is modeled by y = - x</a:t>
            </a:r>
            <a:r>
              <a:rPr lang="en-US" baseline="30000"/>
              <a:t>2</a:t>
            </a:r>
            <a:r>
              <a:rPr lang="en-US"/>
              <a:t>.</a:t>
            </a:r>
            <a:endParaRPr/>
          </a:p>
        </p:txBody>
      </p:sp>
      <p:sp>
        <p:nvSpPr>
          <p:cNvPr id="145" name="Google Shape;145;p21"/>
          <p:cNvSpPr/>
          <p:nvPr/>
        </p:nvSpPr>
        <p:spPr>
          <a:xfrm>
            <a:off x="4135275" y="5977725"/>
            <a:ext cx="3726600" cy="737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What variables do y and x represent in this function?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Optional Mathematical Analysis Activity</a:t>
            </a:r>
            <a:endParaRPr/>
          </a:p>
        </p:txBody>
      </p:sp>
      <p:sp>
        <p:nvSpPr>
          <p:cNvPr id="151" name="Google Shape;151;p22"/>
          <p:cNvSpPr txBox="1">
            <a:spLocks noGrp="1"/>
          </p:cNvSpPr>
          <p:nvPr>
            <p:ph type="body" idx="1"/>
          </p:nvPr>
        </p:nvSpPr>
        <p:spPr>
          <a:xfrm>
            <a:off x="457200" y="1927775"/>
            <a:ext cx="8229600" cy="41985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For an extra 10 points, you may do this optional activity where you will use a mathematical model to analyze your paper rocket’s projectile trajectory.</a:t>
            </a:r>
            <a:endParaRPr/>
          </a:p>
          <a:p>
            <a:pPr marL="0" lvl="0" indent="0" algn="l" rtl="0">
              <a:spcBef>
                <a:spcPts val="640"/>
              </a:spcBef>
              <a:spcAft>
                <a:spcPts val="0"/>
              </a:spcAft>
              <a:buNone/>
            </a:pPr>
            <a:endParaRPr/>
          </a:p>
          <a:p>
            <a:pPr marL="0" lvl="0" indent="0" algn="l" rtl="0">
              <a:spcBef>
                <a:spcPts val="640"/>
              </a:spcBef>
              <a:spcAft>
                <a:spcPts val="0"/>
              </a:spcAft>
              <a:buNone/>
            </a:pPr>
            <a:r>
              <a:rPr lang="en-US" i="1"/>
              <a:t>(Recommended for Algebra students or anyone who likes math!)</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457200" y="-12"/>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3500"/>
              <a:t>Optional Mathematical Analysis Assignment</a:t>
            </a:r>
            <a:endParaRPr sz="3500" b="0" i="0" u="none" strike="noStrike" cap="none">
              <a:solidFill>
                <a:schemeClr val="dk1"/>
              </a:solidFill>
              <a:latin typeface="Calibri"/>
              <a:ea typeface="Calibri"/>
              <a:cs typeface="Calibri"/>
              <a:sym typeface="Calibri"/>
            </a:endParaRPr>
          </a:p>
        </p:txBody>
      </p:sp>
      <p:sp>
        <p:nvSpPr>
          <p:cNvPr id="157" name="Google Shape;157;p23"/>
          <p:cNvSpPr txBox="1">
            <a:spLocks noGrp="1"/>
          </p:cNvSpPr>
          <p:nvPr>
            <p:ph type="body" idx="1"/>
          </p:nvPr>
        </p:nvSpPr>
        <p:spPr>
          <a:xfrm>
            <a:off x="538975" y="991400"/>
            <a:ext cx="8366100" cy="5866500"/>
          </a:xfrm>
          <a:prstGeom prst="rect">
            <a:avLst/>
          </a:prstGeom>
          <a:noFill/>
          <a:ln>
            <a:noFill/>
          </a:ln>
        </p:spPr>
        <p:txBody>
          <a:bodyPr spcFirstLastPara="1" wrap="square" lIns="91425" tIns="45700" rIns="91425" bIns="45700" anchor="t" anchorCtr="0">
            <a:noAutofit/>
          </a:bodyPr>
          <a:lstStyle/>
          <a:p>
            <a:pPr marL="342900" marR="0" lvl="0" indent="-337820" algn="l" rtl="0">
              <a:lnSpc>
                <a:spcPct val="80000"/>
              </a:lnSpc>
              <a:spcBef>
                <a:spcPts val="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Open the </a:t>
            </a:r>
            <a:r>
              <a:rPr lang="en-US" sz="2400" b="0" i="1" u="none" strike="noStrike" cap="none">
                <a:solidFill>
                  <a:schemeClr val="dk1"/>
                </a:solidFill>
                <a:latin typeface="Calibri"/>
                <a:ea typeface="Calibri"/>
                <a:cs typeface="Calibri"/>
                <a:sym typeface="Calibri"/>
              </a:rPr>
              <a:t>Geogebra</a:t>
            </a:r>
            <a:r>
              <a:rPr lang="en-US" sz="2400" b="0" i="0" u="none" strike="noStrike" cap="none">
                <a:solidFill>
                  <a:schemeClr val="dk1"/>
                </a:solidFill>
                <a:latin typeface="Calibri"/>
                <a:ea typeface="Calibri"/>
                <a:cs typeface="Calibri"/>
                <a:sym typeface="Calibri"/>
              </a:rPr>
              <a:t> link: </a:t>
            </a:r>
            <a:r>
              <a:rPr lang="en-US" sz="2400" b="0" i="0" u="sng" strike="noStrike" cap="none">
                <a:solidFill>
                  <a:schemeClr val="hlink"/>
                </a:solidFill>
                <a:latin typeface="Calibri"/>
                <a:ea typeface="Calibri"/>
                <a:cs typeface="Calibri"/>
                <a:sym typeface="Calibri"/>
                <a:hlinkClick r:id="rId3"/>
              </a:rPr>
              <a:t>https://www.geogebra.org/graphing</a:t>
            </a:r>
            <a:r>
              <a:rPr lang="en-US" sz="2400" b="0" i="0" u="none" strike="noStrike" cap="none">
                <a:solidFill>
                  <a:schemeClr val="dk1"/>
                </a:solidFill>
                <a:latin typeface="Calibri"/>
                <a:ea typeface="Calibri"/>
                <a:cs typeface="Calibri"/>
                <a:sym typeface="Calibri"/>
              </a:rPr>
              <a:t> .</a:t>
            </a:r>
            <a:endParaRPr sz="2400"/>
          </a:p>
          <a:p>
            <a:pPr marL="342900" marR="0" lvl="0" indent="-337820" algn="l" rtl="0">
              <a:lnSpc>
                <a:spcPct val="80000"/>
              </a:lnSpc>
              <a:spcBef>
                <a:spcPts val="496"/>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On the top, left side </a:t>
            </a:r>
            <a:r>
              <a:rPr lang="en-US" sz="2400"/>
              <a:t>by the</a:t>
            </a:r>
            <a:r>
              <a:rPr lang="en-US" sz="2400" b="0" i="0" u="none" strike="noStrike" cap="none">
                <a:solidFill>
                  <a:schemeClr val="dk1"/>
                </a:solidFill>
                <a:latin typeface="Calibri"/>
                <a:ea typeface="Calibri"/>
                <a:cs typeface="Calibri"/>
                <a:sym typeface="Calibri"/>
              </a:rPr>
              <a:t> “</a:t>
            </a:r>
            <a:r>
              <a:rPr lang="en-US" sz="2400"/>
              <a:t>+</a:t>
            </a:r>
            <a:r>
              <a:rPr lang="en-US" sz="2400" b="0" i="0" u="none" strike="noStrike" cap="none">
                <a:solidFill>
                  <a:schemeClr val="dk1"/>
                </a:solidFill>
                <a:latin typeface="Calibri"/>
                <a:ea typeface="Calibri"/>
                <a:cs typeface="Calibri"/>
                <a:sym typeface="Calibri"/>
              </a:rPr>
              <a:t>,” type </a:t>
            </a:r>
            <a:r>
              <a:rPr lang="en-US" sz="2400" b="0" i="1" u="none" strike="noStrike" cap="none">
                <a:solidFill>
                  <a:schemeClr val="dk1"/>
                </a:solidFill>
                <a:latin typeface="Calibri"/>
                <a:ea typeface="Calibri"/>
                <a:cs typeface="Calibri"/>
                <a:sym typeface="Calibri"/>
              </a:rPr>
              <a:t>y = - x</a:t>
            </a:r>
            <a:r>
              <a:rPr lang="en-US" sz="2400" i="1"/>
              <a:t>^2</a:t>
            </a:r>
            <a:r>
              <a:rPr lang="en-US" sz="2400" b="0" i="1" u="none" strike="noStrike" cap="none">
                <a:solidFill>
                  <a:schemeClr val="dk1"/>
                </a:solidFill>
                <a:latin typeface="Calibri"/>
                <a:ea typeface="Calibri"/>
                <a:cs typeface="Calibri"/>
                <a:sym typeface="Calibri"/>
              </a:rPr>
              <a:t> </a:t>
            </a:r>
            <a:r>
              <a:rPr lang="en-US" sz="2400"/>
              <a:t>to get a negative parabola shaped like your trajectory.</a:t>
            </a:r>
            <a:endParaRPr sz="2400"/>
          </a:p>
          <a:p>
            <a:pPr marL="342900" marR="0" lvl="0" indent="-337820" algn="l" rtl="0">
              <a:lnSpc>
                <a:spcPct val="80000"/>
              </a:lnSpc>
              <a:spcBef>
                <a:spcPts val="496"/>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Now </a:t>
            </a:r>
            <a:r>
              <a:rPr lang="en-US" sz="2400"/>
              <a:t>add or subtract numbers to this function. What do you see? Try adding the number that makes the parabola the height of your paper rocket’s trajectory</a:t>
            </a:r>
            <a:r>
              <a:rPr lang="en-US" sz="2400" b="0" i="0" u="none" strike="noStrike" cap="none">
                <a:solidFill>
                  <a:schemeClr val="dk1"/>
                </a:solidFill>
                <a:latin typeface="Calibri"/>
                <a:ea typeface="Calibri"/>
                <a:cs typeface="Calibri"/>
                <a:sym typeface="Calibri"/>
              </a:rPr>
              <a:t>. What other changes can you make to the function, wh</a:t>
            </a:r>
            <a:r>
              <a:rPr lang="en-US" sz="2400"/>
              <a:t>ile keeping it a quadratic function?</a:t>
            </a:r>
            <a:endParaRPr sz="2400" b="0" i="0" u="none" strike="noStrike" cap="none">
              <a:solidFill>
                <a:schemeClr val="dk1"/>
              </a:solidFill>
              <a:latin typeface="Calibri"/>
              <a:ea typeface="Calibri"/>
              <a:cs typeface="Calibri"/>
              <a:sym typeface="Calibri"/>
            </a:endParaRPr>
          </a:p>
          <a:p>
            <a:pPr marL="342900" marR="0" lvl="0" indent="-337820" algn="l" rtl="0">
              <a:lnSpc>
                <a:spcPct val="80000"/>
              </a:lnSpc>
              <a:spcBef>
                <a:spcPts val="496"/>
              </a:spcBef>
              <a:spcAft>
                <a:spcPts val="0"/>
              </a:spcAft>
              <a:buSzPts val="2400"/>
              <a:buChar char="•"/>
            </a:pPr>
            <a:r>
              <a:rPr lang="en-US" sz="2400"/>
              <a:t>When you get a parabola on Geogebra that is a good model of your paper rocket’s trajectory, copy and paste it into your EDP Report below your graph of the actual trajectory, along with this information:</a:t>
            </a:r>
            <a:endParaRPr sz="2400"/>
          </a:p>
          <a:p>
            <a:pPr marL="914400" marR="0" lvl="1" indent="-381000" algn="l" rtl="0">
              <a:lnSpc>
                <a:spcPct val="80000"/>
              </a:lnSpc>
              <a:spcBef>
                <a:spcPts val="496"/>
              </a:spcBef>
              <a:spcAft>
                <a:spcPts val="0"/>
              </a:spcAft>
              <a:buSzPts val="2400"/>
              <a:buChar char="–"/>
            </a:pPr>
            <a:r>
              <a:rPr lang="en-US" sz="2400"/>
              <a:t>The function that Geogebra shows as the one representing your parabola, and an explanation of how you found it.</a:t>
            </a:r>
            <a:endParaRPr sz="2400"/>
          </a:p>
          <a:p>
            <a:pPr marL="914400" marR="0" lvl="1" indent="-381000" algn="l" rtl="0">
              <a:lnSpc>
                <a:spcPct val="80000"/>
              </a:lnSpc>
              <a:spcBef>
                <a:spcPts val="496"/>
              </a:spcBef>
              <a:spcAft>
                <a:spcPts val="0"/>
              </a:spcAft>
              <a:buSzPts val="2400"/>
              <a:buChar char="–"/>
            </a:pPr>
            <a:r>
              <a:rPr lang="en-US" sz="2400"/>
              <a:t>Explanation of what variables y and x represent.</a:t>
            </a:r>
            <a:endParaRPr sz="2400"/>
          </a:p>
          <a:p>
            <a:pPr marL="914400" marR="0" lvl="1" indent="-381000" algn="l" rtl="0">
              <a:lnSpc>
                <a:spcPct val="80000"/>
              </a:lnSpc>
              <a:spcBef>
                <a:spcPts val="496"/>
              </a:spcBef>
              <a:spcAft>
                <a:spcPts val="0"/>
              </a:spcAft>
              <a:buSzPts val="2400"/>
              <a:buChar char="–"/>
            </a:pPr>
            <a:r>
              <a:rPr lang="en-US" sz="2400"/>
              <a:t>Your analysis of how well the Geogebra parabola matches your actual trajectory.</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Closing</a:t>
            </a:r>
            <a:endParaRPr sz="4400" b="0" i="0" u="none" strike="noStrike" cap="none">
              <a:solidFill>
                <a:schemeClr val="dk1"/>
              </a:solidFill>
              <a:latin typeface="Calibri"/>
              <a:ea typeface="Calibri"/>
              <a:cs typeface="Calibri"/>
              <a:sym typeface="Calibri"/>
            </a:endParaRPr>
          </a:p>
        </p:txBody>
      </p:sp>
      <p:sp>
        <p:nvSpPr>
          <p:cNvPr id="163" name="Google Shape;163;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Calibri"/>
                <a:ea typeface="Calibri"/>
                <a:cs typeface="Calibri"/>
                <a:sym typeface="Calibri"/>
              </a:rPr>
              <a:t>What appeared to affect pap</a:t>
            </a:r>
            <a:r>
              <a:rPr lang="en-US"/>
              <a:t>er </a:t>
            </a:r>
            <a:r>
              <a:rPr lang="en-US" sz="3200" b="0" i="0" u="none" strike="noStrike" cap="none">
                <a:solidFill>
                  <a:schemeClr val="dk1"/>
                </a:solidFill>
                <a:latin typeface="Calibri"/>
                <a:ea typeface="Calibri"/>
                <a:cs typeface="Calibri"/>
                <a:sym typeface="Calibri"/>
              </a:rPr>
              <a:t>rocket performance the most?</a:t>
            </a:r>
            <a:endParaRPr/>
          </a:p>
          <a:p>
            <a:pPr marL="342900" marR="0" lvl="0" indent="-139700" algn="l" rtl="0">
              <a:lnSpc>
                <a:spcPct val="100000"/>
              </a:lnSpc>
              <a:spcBef>
                <a:spcPts val="640"/>
              </a:spcBef>
              <a:spcAft>
                <a:spcPts val="0"/>
              </a:spcAft>
              <a:buClr>
                <a:schemeClr val="dk1"/>
              </a:buClr>
              <a:buSzPts val="3200"/>
              <a:buFont typeface="Arial"/>
              <a:buNone/>
            </a:pPr>
            <a:endParaRPr/>
          </a:p>
          <a:p>
            <a:pPr marL="342900" marR="0" lvl="0" indent="-139700" algn="l" rtl="0">
              <a:lnSpc>
                <a:spcPct val="100000"/>
              </a:lnSpc>
              <a:spcBef>
                <a:spcPts val="640"/>
              </a:spcBef>
              <a:spcAft>
                <a:spcPts val="0"/>
              </a:spcAft>
              <a:buClr>
                <a:schemeClr val="dk1"/>
              </a:buClr>
              <a:buSzPts val="3200"/>
              <a:buFont typeface="Arial"/>
              <a:buNone/>
            </a:pPr>
            <a:endParaRPr/>
          </a:p>
          <a:p>
            <a:pPr marL="457200" marR="0" lvl="0" indent="-431800" algn="l" rtl="0">
              <a:lnSpc>
                <a:spcPct val="100000"/>
              </a:lnSpc>
              <a:spcBef>
                <a:spcPts val="640"/>
              </a:spcBef>
              <a:spcAft>
                <a:spcPts val="0"/>
              </a:spcAft>
              <a:buSzPts val="3200"/>
              <a:buChar char="•"/>
            </a:pPr>
            <a:r>
              <a:rPr lang="en-US" u="sng"/>
              <a:t>Homework</a:t>
            </a:r>
            <a:r>
              <a:rPr lang="en-US"/>
              <a:t>: None, but finish your EDP Report by Tuesday night.</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1040</Words>
  <Application>Microsoft Macintosh PowerPoint</Application>
  <PresentationFormat>On-screen Show (4:3)</PresentationFormat>
  <Paragraphs>74</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Candara</vt:lpstr>
      <vt:lpstr>Arial</vt:lpstr>
      <vt:lpstr>Noto Sans Symbols</vt:lpstr>
      <vt:lpstr>Office Theme</vt:lpstr>
      <vt:lpstr>Example of Engineeering Design Project Assignment</vt:lpstr>
      <vt:lpstr>Engineering Design Project Using Paper Rockets to Understand the Force of Gravity</vt:lpstr>
      <vt:lpstr>Lesson Overview</vt:lpstr>
      <vt:lpstr>What is gravity?</vt:lpstr>
      <vt:lpstr>Newton’s Law of Gravitational Force</vt:lpstr>
      <vt:lpstr>The Effect of the Force of Gravity on Moving Objects</vt:lpstr>
      <vt:lpstr>The Effect of the Force of Gravity on Moving Objects</vt:lpstr>
      <vt:lpstr>DIRECTIONS FOR THE Engineering Design Project </vt:lpstr>
      <vt:lpstr>Engineering Design Project (EDP) Directions </vt:lpstr>
      <vt:lpstr>Projectile Trajectories are Parabolas</vt:lpstr>
      <vt:lpstr>Optional Mathematical Analysis Activity</vt:lpstr>
      <vt:lpstr>Optional Mathematical Analysis Assignment</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3</cp:revision>
  <dcterms:modified xsi:type="dcterms:W3CDTF">2026-09-03T15:45:55Z</dcterms:modified>
</cp:coreProperties>
</file>