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7"/>
  </p:notesMasterIdLst>
  <p:sldIdLst>
    <p:sldId id="260" r:id="rId2"/>
    <p:sldId id="256" r:id="rId3"/>
    <p:sldId id="257" r:id="rId4"/>
    <p:sldId id="258" r:id="rId5"/>
    <p:sldId id="259" r:id="rId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87"/>
  </p:normalViewPr>
  <p:slideViewPr>
    <p:cSldViewPr snapToGrid="0">
      <p:cViewPr varScale="1">
        <p:scale>
          <a:sx n="150" d="100"/>
          <a:sy n="150" d="100"/>
        </p:scale>
        <p:origin x="544"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4362c4f93e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4362c4f93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435cd4a38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435cd4a38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435cd4a384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435cd4a38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bryanholmesauthor.wordpress.com/resources-services/"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D14EED-8E0A-2FF1-06AB-EE9D8D082E22}"/>
              </a:ext>
            </a:extLst>
          </p:cNvPr>
          <p:cNvSpPr txBox="1"/>
          <p:nvPr/>
        </p:nvSpPr>
        <p:spPr>
          <a:xfrm>
            <a:off x="905933" y="474133"/>
            <a:ext cx="7670800" cy="3693319"/>
          </a:xfrm>
          <a:prstGeom prst="rect">
            <a:avLst/>
          </a:prstGeom>
          <a:noFill/>
        </p:spPr>
        <p:txBody>
          <a:bodyPr wrap="square" rtlCol="0">
            <a:spAutoFit/>
          </a:bodyPr>
          <a:lstStyle/>
          <a:p>
            <a:r>
              <a:rPr lang="en-US" sz="1800" b="1" dirty="0"/>
              <a:t>Example of How to Solve Calculation Problems</a:t>
            </a:r>
          </a:p>
          <a:p>
            <a:endParaRPr lang="en-US" sz="1800" dirty="0"/>
          </a:p>
          <a:p>
            <a:r>
              <a:rPr lang="en-US" sz="1800" dirty="0"/>
              <a:t>The following presentation is from an Honors Physics class where I was showing them how to solve basic physics problems early in the school year. I modeled this problem solving technique multiple times throughout the year to teach students the skill of solving mathematical word problems involving calculations. I used the same basic approach in conceptual physics classes where math was barely used, in advanced physics classes for college credit, and even in middle school science classes. However, I modified the way I handled algebraic manipulations in each case. For lower level classes, I went step-by-step and kept it clear and simple. Download for free at: </a:t>
            </a:r>
            <a:r>
              <a:rPr lang="en-US" sz="1800" dirty="0">
                <a:hlinkClick r:id="rId2"/>
              </a:rPr>
              <a:t>https://bryanholmesauthor.wordpress.com/</a:t>
            </a:r>
            <a:r>
              <a:rPr lang="en-US" sz="1800">
                <a:hlinkClick r:id="rId2"/>
              </a:rPr>
              <a:t>resources-services/</a:t>
            </a:r>
            <a:r>
              <a:rPr lang="en-US" sz="1800"/>
              <a:t> </a:t>
            </a:r>
            <a:endParaRPr lang="en-US" sz="1800" dirty="0"/>
          </a:p>
        </p:txBody>
      </p:sp>
    </p:spTree>
    <p:extLst>
      <p:ext uri="{BB962C8B-B14F-4D97-AF65-F5344CB8AC3E}">
        <p14:creationId xmlns:p14="http://schemas.microsoft.com/office/powerpoint/2010/main" val="1861789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Kinematics - Practice Problems</a:t>
            </a: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Honors Physics</a:t>
            </a:r>
            <a:endParaRPr/>
          </a:p>
          <a:p>
            <a:pPr marL="0" lvl="0" indent="0" algn="ctr" rtl="0">
              <a:spcBef>
                <a:spcPts val="0"/>
              </a:spcBef>
              <a:spcAft>
                <a:spcPts val="0"/>
              </a:spcAft>
              <a:buNone/>
            </a:pPr>
            <a:r>
              <a:rPr lang="en"/>
              <a:t>Mr. Holmes</a:t>
            </a:r>
            <a:endParaRPr/>
          </a:p>
          <a:p>
            <a:pPr marL="0" lvl="0" indent="0" algn="ctr"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150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Practice this problem with me:</a:t>
            </a:r>
            <a:endParaRPr/>
          </a:p>
        </p:txBody>
      </p:sp>
      <p:sp>
        <p:nvSpPr>
          <p:cNvPr id="61" name="Google Shape;61;p14"/>
          <p:cNvSpPr txBox="1">
            <a:spLocks noGrp="1"/>
          </p:cNvSpPr>
          <p:nvPr>
            <p:ph type="body" idx="1"/>
          </p:nvPr>
        </p:nvSpPr>
        <p:spPr>
          <a:xfrm>
            <a:off x="260375" y="722725"/>
            <a:ext cx="6024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softball player hits a foul ball that goes straight up at a vertical speed of 15 meters/second. How high does it go?</a:t>
            </a:r>
            <a:endParaRPr/>
          </a:p>
          <a:p>
            <a:pPr marL="0" lvl="0" indent="0" algn="l" rtl="0">
              <a:spcBef>
                <a:spcPts val="1600"/>
              </a:spcBef>
              <a:spcAft>
                <a:spcPts val="0"/>
              </a:spcAft>
              <a:buNone/>
            </a:pPr>
            <a:r>
              <a:rPr lang="en">
                <a:solidFill>
                  <a:srgbClr val="FF0000"/>
                </a:solidFill>
              </a:rPr>
              <a:t>Step 1 - Draw a diagram to picture what’s happening.</a:t>
            </a:r>
            <a:endParaRPr>
              <a:solidFill>
                <a:srgbClr val="FF0000"/>
              </a:solidFill>
            </a:endParaRPr>
          </a:p>
          <a:p>
            <a:pPr marL="0" lvl="0" indent="0" algn="l" rtl="0">
              <a:spcBef>
                <a:spcPts val="1600"/>
              </a:spcBef>
              <a:spcAft>
                <a:spcPts val="0"/>
              </a:spcAft>
              <a:buNone/>
            </a:pPr>
            <a:r>
              <a:rPr lang="en">
                <a:solidFill>
                  <a:srgbClr val="FF0000"/>
                </a:solidFill>
              </a:rPr>
              <a:t>Step 2 - Identify known &amp; unknown variables.</a:t>
            </a:r>
            <a:endParaRPr>
              <a:solidFill>
                <a:srgbClr val="FF0000"/>
              </a:solidFill>
            </a:endParaRPr>
          </a:p>
          <a:p>
            <a:pPr marL="0" lvl="0" indent="0" algn="l" rtl="0">
              <a:spcBef>
                <a:spcPts val="1600"/>
              </a:spcBef>
              <a:spcAft>
                <a:spcPts val="0"/>
              </a:spcAft>
              <a:buNone/>
            </a:pPr>
            <a:r>
              <a:rPr lang="en">
                <a:solidFill>
                  <a:srgbClr val="FF0000"/>
                </a:solidFill>
              </a:rPr>
              <a:t>Step 3 - Pick a kinematic equation that contains the known variables and the unknown variable so you can solve for it (no more than one unknown).</a:t>
            </a:r>
            <a:endParaRPr>
              <a:solidFill>
                <a:srgbClr val="FF0000"/>
              </a:solidFill>
            </a:endParaRPr>
          </a:p>
          <a:p>
            <a:pPr marL="0" lvl="0" indent="0" algn="l" rtl="0">
              <a:spcBef>
                <a:spcPts val="1600"/>
              </a:spcBef>
              <a:spcAft>
                <a:spcPts val="0"/>
              </a:spcAft>
              <a:buNone/>
            </a:pPr>
            <a:r>
              <a:rPr lang="en">
                <a:solidFill>
                  <a:srgbClr val="FF0000"/>
                </a:solidFill>
              </a:rPr>
              <a:t>Step 4 - Solve the equation for the unknown variable.</a:t>
            </a:r>
            <a:endParaRPr>
              <a:solidFill>
                <a:srgbClr val="FF0000"/>
              </a:solidFill>
            </a:endParaRPr>
          </a:p>
          <a:p>
            <a:pPr marL="0" lvl="0" indent="0" algn="l" rtl="0">
              <a:spcBef>
                <a:spcPts val="1600"/>
              </a:spcBef>
              <a:spcAft>
                <a:spcPts val="1600"/>
              </a:spcAft>
              <a:buNone/>
            </a:pPr>
            <a:r>
              <a:rPr lang="en">
                <a:solidFill>
                  <a:srgbClr val="FF0000"/>
                </a:solidFill>
              </a:rPr>
              <a:t>Step 5 - Plug in the values of the known variables to calculate the answer.</a:t>
            </a:r>
            <a:endParaRPr>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Work with your crew to solve the following problems - do all work in your notebook:</a:t>
            </a:r>
            <a:endParaRPr/>
          </a:p>
        </p:txBody>
      </p:sp>
      <p:sp>
        <p:nvSpPr>
          <p:cNvPr id="67" name="Google Shape;67;p15"/>
          <p:cNvSpPr txBox="1">
            <a:spLocks noGrp="1"/>
          </p:cNvSpPr>
          <p:nvPr>
            <p:ph type="body" idx="1"/>
          </p:nvPr>
        </p:nvSpPr>
        <p:spPr>
          <a:xfrm>
            <a:off x="311700" y="1473950"/>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AutoNum type="arabicPeriod"/>
            </a:pPr>
            <a:r>
              <a:rPr lang="en"/>
              <a:t>A car accelerates from 20 meters/second to 50 meters/second in 15 seconds. What is its acceleration?</a:t>
            </a:r>
            <a:endParaRPr/>
          </a:p>
          <a:p>
            <a:pPr marL="457200" lvl="0" indent="-342900" algn="l" rtl="0">
              <a:spcBef>
                <a:spcPts val="0"/>
              </a:spcBef>
              <a:spcAft>
                <a:spcPts val="0"/>
              </a:spcAft>
              <a:buSzPts val="1800"/>
              <a:buAutoNum type="arabicPeriod"/>
            </a:pPr>
            <a:r>
              <a:rPr lang="en"/>
              <a:t>A train brakes at a constant rate from 35 meters/second to a stop in 43 seconds. How much distance does it take to stop?</a:t>
            </a:r>
            <a:endParaRPr/>
          </a:p>
          <a:p>
            <a:pPr marL="457200" lvl="0" indent="-342900" algn="l" rtl="0">
              <a:spcBef>
                <a:spcPts val="0"/>
              </a:spcBef>
              <a:spcAft>
                <a:spcPts val="0"/>
              </a:spcAft>
              <a:buSzPts val="1800"/>
              <a:buAutoNum type="arabicPeriod"/>
            </a:pPr>
            <a:r>
              <a:rPr lang="en"/>
              <a:t>A girl visits the Grand Canyon and drops her cell phone from an observation platform that is 1500 meters above the canyon floor. How long does it take to drop and hit the bottom?</a:t>
            </a:r>
            <a:endParaRPr/>
          </a:p>
          <a:p>
            <a:pPr marL="457200" lvl="0" indent="-342900" algn="l" rtl="0">
              <a:spcBef>
                <a:spcPts val="0"/>
              </a:spcBef>
              <a:spcAft>
                <a:spcPts val="0"/>
              </a:spcAft>
              <a:buSzPts val="1800"/>
              <a:buAutoNum type="arabicPeriod"/>
            </a:pPr>
            <a:r>
              <a:rPr lang="en"/>
              <a:t>A bicyclist speeds up from 2.5 meters/second to 12.0 meters/second over a distance of 18.5 meters. What was his acceleration?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Closing	</a:t>
            </a:r>
            <a:endParaRPr/>
          </a:p>
        </p:txBody>
      </p:sp>
      <p:sp>
        <p:nvSpPr>
          <p:cNvPr id="73" name="Google Shape;7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Summarize what you learned in doing these problems.</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391</Words>
  <Application>Microsoft Macintosh PowerPoint</Application>
  <PresentationFormat>On-screen Show (16:9)</PresentationFormat>
  <Paragraphs>20</Paragraphs>
  <Slides>5</Slides>
  <Notes>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vt:i4>
      </vt:variant>
    </vt:vector>
  </HeadingPairs>
  <TitlesOfParts>
    <vt:vector size="7" baseType="lpstr">
      <vt:lpstr>Arial</vt:lpstr>
      <vt:lpstr>Simple Light</vt:lpstr>
      <vt:lpstr>PowerPoint Presentation</vt:lpstr>
      <vt:lpstr>Kinematics - Practice Problems</vt:lpstr>
      <vt:lpstr>Practice this problem with me:</vt:lpstr>
      <vt:lpstr>Work with your crew to solve the following problems - do all work in your notebook:</vt:lpstr>
      <vt:lpstr>Closing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Bryan Holmes</cp:lastModifiedBy>
  <cp:revision>3</cp:revision>
  <dcterms:modified xsi:type="dcterms:W3CDTF">2026-09-04T16:00:02Z</dcterms:modified>
</cp:coreProperties>
</file>