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7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27"/>
    <p:restoredTop sz="94656"/>
  </p:normalViewPr>
  <p:slideViewPr>
    <p:cSldViewPr snapToGrid="0">
      <p:cViewPr varScale="1">
        <p:scale>
          <a:sx n="112" d="100"/>
          <a:sy n="112" d="100"/>
        </p:scale>
        <p:origin x="147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f36a73206d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f36a73206d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gf36a73206d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f36a73206d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gf36a73206d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f36a73206d_0_15: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gf36a73206d_0_15: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f36a73206d_0_26: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gf36a73206d_0_26: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f92e666c6b_0_2: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f92e666c6b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f36a73206d_0_31: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gf36a73206d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f36a73206d_0_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f36a73206d_0_1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f36a73206d_0_12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f36a73206d_0_36: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gf36a73206d_0_36: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yanholmesauthor.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nasa.gov/missions/analog-field-testing/why-space-radiation-matter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asa.gov/feature/goddard/real-martians-how-to-protect-astronauts-from-space-radiation-on-mars" TargetMode="External"/><Relationship Id="rId7" Type="http://schemas.openxmlformats.org/officeDocument/2006/relationships/hyperlink" Target="https://spacearchitect.org/portfolio-item/3d-printed-mars-habitat-3rd-phase-of-nasas-centennial-challeng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phys.org/news/2012-09-regolith-humans-mars.html" TargetMode="External"/><Relationship Id="rId5" Type="http://schemas.openxmlformats.org/officeDocument/2006/relationships/hyperlink" Target="https://www.youtube.com/watch?v=oHA8j5bpFcU" TargetMode="External"/><Relationship Id="rId4" Type="http://schemas.openxmlformats.org/officeDocument/2006/relationships/hyperlink" Target="https://phys.org/news/2016-11-bad-mars.html"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5902-D17D-CC80-1161-7C575E6C02B7}"/>
              </a:ext>
            </a:extLst>
          </p:cNvPr>
          <p:cNvSpPr>
            <a:spLocks noGrp="1"/>
          </p:cNvSpPr>
          <p:nvPr>
            <p:ph type="title"/>
          </p:nvPr>
        </p:nvSpPr>
        <p:spPr/>
        <p:txBody>
          <a:bodyPr>
            <a:normAutofit fontScale="90000"/>
          </a:bodyPr>
          <a:lstStyle/>
          <a:p>
            <a:r>
              <a:rPr lang="en-US" dirty="0"/>
              <a:t>Example of Engineering Design Project Presentation Assignment</a:t>
            </a:r>
          </a:p>
        </p:txBody>
      </p:sp>
      <p:sp>
        <p:nvSpPr>
          <p:cNvPr id="3" name="Text Placeholder 2">
            <a:extLst>
              <a:ext uri="{FF2B5EF4-FFF2-40B4-BE49-F238E27FC236}">
                <a16:creationId xmlns:a16="http://schemas.microsoft.com/office/drawing/2014/main" id="{82853C99-17DA-F6A1-73D2-902B38072326}"/>
              </a:ext>
            </a:extLst>
          </p:cNvPr>
          <p:cNvSpPr>
            <a:spLocks noGrp="1"/>
          </p:cNvSpPr>
          <p:nvPr>
            <p:ph type="body" idx="1"/>
          </p:nvPr>
        </p:nvSpPr>
        <p:spPr/>
        <p:txBody>
          <a:bodyPr>
            <a:normAutofit fontScale="92500"/>
          </a:bodyPr>
          <a:lstStyle/>
          <a:p>
            <a:r>
              <a:rPr lang="en-US" dirty="0"/>
              <a:t>This is a conceptual design challenge assignment where students use the engineering design process up through selecting a design, but where building and testing a prototype is not possible.</a:t>
            </a:r>
          </a:p>
          <a:p>
            <a:r>
              <a:rPr lang="en-US" dirty="0"/>
              <a:t>Instead of producing an engineering design report, students produced a crew presentation explaining their design choice.</a:t>
            </a:r>
          </a:p>
          <a:p>
            <a:r>
              <a:rPr lang="en-US" dirty="0"/>
              <a:t>Download for free at: </a:t>
            </a:r>
            <a:r>
              <a:rPr lang="en-US" dirty="0">
                <a:hlinkClick r:id="rId2"/>
              </a:rPr>
              <a:t>https://bryanholmesauthor.com</a:t>
            </a:r>
            <a:r>
              <a:rPr lang="en-US"/>
              <a:t>  </a:t>
            </a:r>
            <a:endParaRPr lang="en-US" dirty="0"/>
          </a:p>
        </p:txBody>
      </p:sp>
    </p:spTree>
    <p:extLst>
      <p:ext uri="{BB962C8B-B14F-4D97-AF65-F5344CB8AC3E}">
        <p14:creationId xmlns:p14="http://schemas.microsoft.com/office/powerpoint/2010/main" val="2133977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685800" y="358775"/>
            <a:ext cx="7772400" cy="1470025"/>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10000"/>
              <a:buFont typeface="Calibri"/>
              <a:buNone/>
            </a:pPr>
            <a:r>
              <a:rPr lang="en-US" sz="4000"/>
              <a:t>Engineering Design Project (EDP)</a:t>
            </a:r>
            <a:endParaRPr sz="4000"/>
          </a:p>
          <a:p>
            <a:pPr marL="0" lvl="0" indent="0" algn="ctr" rtl="0">
              <a:spcBef>
                <a:spcPts val="0"/>
              </a:spcBef>
              <a:spcAft>
                <a:spcPts val="0"/>
              </a:spcAft>
              <a:buClr>
                <a:schemeClr val="dk1"/>
              </a:buClr>
              <a:buSzPct val="110000"/>
              <a:buFont typeface="Calibri"/>
              <a:buNone/>
            </a:pPr>
            <a:r>
              <a:rPr lang="en-US" sz="4000" i="1"/>
              <a:t>Protecting Against Hazardous Radiation for the Mission to Mars</a:t>
            </a:r>
            <a:endParaRPr sz="4000" i="1"/>
          </a:p>
        </p:txBody>
      </p:sp>
      <p:sp>
        <p:nvSpPr>
          <p:cNvPr id="90" name="Google Shape;90;p13"/>
          <p:cNvSpPr txBox="1">
            <a:spLocks noGrp="1"/>
          </p:cNvSpPr>
          <p:nvPr>
            <p:ph type="subTitle" idx="1"/>
          </p:nvPr>
        </p:nvSpPr>
        <p:spPr>
          <a:xfrm>
            <a:off x="1436725" y="5186601"/>
            <a:ext cx="6400800" cy="1752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3200"/>
              <a:buNone/>
            </a:pPr>
            <a:r>
              <a:rPr lang="en-US"/>
              <a:t>8th Grade Science</a:t>
            </a:r>
            <a:endParaRPr/>
          </a:p>
          <a:p>
            <a:pPr marL="0" lvl="0" indent="0" algn="ctr" rtl="0">
              <a:spcBef>
                <a:spcPts val="640"/>
              </a:spcBef>
              <a:spcAft>
                <a:spcPts val="0"/>
              </a:spcAft>
              <a:buClr>
                <a:srgbClr val="888888"/>
              </a:buClr>
              <a:buSzPts val="3200"/>
              <a:buNone/>
            </a:pPr>
            <a:r>
              <a:rPr lang="en-US"/>
              <a:t>Mr. Holmes</a:t>
            </a:r>
            <a:endParaRPr/>
          </a:p>
        </p:txBody>
      </p:sp>
      <p:pic>
        <p:nvPicPr>
          <p:cNvPr id="91" name="Google Shape;91;p13"/>
          <p:cNvPicPr preferRelativeResize="0"/>
          <p:nvPr/>
        </p:nvPicPr>
        <p:blipFill>
          <a:blip r:embed="rId3">
            <a:alphaModFix/>
          </a:blip>
          <a:stretch>
            <a:fillRect/>
          </a:stretch>
        </p:blipFill>
        <p:spPr>
          <a:xfrm>
            <a:off x="2803487" y="2025525"/>
            <a:ext cx="3667287" cy="30530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Lesson Overview</a:t>
            </a:r>
            <a:endParaRPr/>
          </a:p>
        </p:txBody>
      </p:sp>
      <p:sp>
        <p:nvSpPr>
          <p:cNvPr id="97" name="Google Shape;97;p14"/>
          <p:cNvSpPr txBox="1">
            <a:spLocks noGrp="1"/>
          </p:cNvSpPr>
          <p:nvPr>
            <p:ph type="body" idx="1"/>
          </p:nvPr>
        </p:nvSpPr>
        <p:spPr>
          <a:xfrm>
            <a:off x="457200" y="1600200"/>
            <a:ext cx="8229600" cy="5124900"/>
          </a:xfrm>
          <a:prstGeom prst="rect">
            <a:avLst/>
          </a:prstGeom>
          <a:noFill/>
          <a:ln>
            <a:noFill/>
          </a:ln>
        </p:spPr>
        <p:txBody>
          <a:bodyPr spcFirstLastPara="1" wrap="square" lIns="91425" tIns="45700" rIns="91425" bIns="45700" anchor="t" anchorCtr="0">
            <a:normAutofit fontScale="85000" lnSpcReduction="20000"/>
          </a:bodyPr>
          <a:lstStyle/>
          <a:p>
            <a:pPr marL="342900" lvl="0" indent="-327660" algn="l" rtl="0">
              <a:spcBef>
                <a:spcPts val="0"/>
              </a:spcBef>
              <a:spcAft>
                <a:spcPts val="0"/>
              </a:spcAft>
              <a:buClr>
                <a:schemeClr val="dk1"/>
              </a:buClr>
              <a:buSzPct val="100000"/>
              <a:buChar char="•"/>
            </a:pPr>
            <a:r>
              <a:rPr lang="en-US" u="sng"/>
              <a:t>Learning Target</a:t>
            </a:r>
            <a:r>
              <a:rPr lang="en-US"/>
              <a:t>: I can design and present a radiation protection system against harmful radiation  for astronauts on Mars. </a:t>
            </a:r>
            <a:endParaRPr/>
          </a:p>
          <a:p>
            <a:pPr marL="342900" lvl="0" indent="-327660" algn="l" rtl="0">
              <a:spcBef>
                <a:spcPts val="0"/>
              </a:spcBef>
              <a:spcAft>
                <a:spcPts val="0"/>
              </a:spcAft>
              <a:buClr>
                <a:schemeClr val="dk1"/>
              </a:buClr>
              <a:buSzPct val="100000"/>
              <a:buChar char="•"/>
            </a:pPr>
            <a:r>
              <a:rPr lang="en-US" u="sng"/>
              <a:t>Directions</a:t>
            </a:r>
            <a:r>
              <a:rPr lang="en-US"/>
              <a:t>: Today’s lesson introduces an engineering design project (EDP) that you will work on for the next four days. Today you will get some background information and the design brief, Tuesday you will research and brainstorm to develop a design, Wednesday you will refine your design and build a presentation, and Thursday you will present your design in class. You may work alone or with one other student of your choice. You will submit your presentation on Thursday in Google Classroom when you present it, and I will grade it with the EDP rubric attached in Google Classroom.</a:t>
            </a:r>
            <a:endParaRPr i="1">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Background Information</a:t>
            </a:r>
            <a:endParaRPr/>
          </a:p>
        </p:txBody>
      </p:sp>
      <p:pic>
        <p:nvPicPr>
          <p:cNvPr id="104" name="Google Shape;104;p15"/>
          <p:cNvPicPr preferRelativeResize="0"/>
          <p:nvPr/>
        </p:nvPicPr>
        <p:blipFill>
          <a:blip r:embed="rId3">
            <a:alphaModFix/>
          </a:blip>
          <a:stretch>
            <a:fillRect/>
          </a:stretch>
        </p:blipFill>
        <p:spPr>
          <a:xfrm>
            <a:off x="152400" y="1570038"/>
            <a:ext cx="8839199" cy="4143667"/>
          </a:xfrm>
          <a:prstGeom prst="rect">
            <a:avLst/>
          </a:prstGeom>
          <a:noFill/>
          <a:ln>
            <a:noFill/>
          </a:ln>
        </p:spPr>
      </p:pic>
      <p:sp>
        <p:nvSpPr>
          <p:cNvPr id="105" name="Google Shape;105;p15"/>
          <p:cNvSpPr txBox="1"/>
          <p:nvPr/>
        </p:nvSpPr>
        <p:spPr>
          <a:xfrm>
            <a:off x="963875" y="5894125"/>
            <a:ext cx="7445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alibri"/>
                <a:ea typeface="Calibri"/>
                <a:cs typeface="Calibri"/>
                <a:sym typeface="Calibri"/>
              </a:rPr>
              <a:t>Earth, on the right, has a magnetic field and a dense atmosphere that protects it against solar and other radiation. Mars, on the left, is bombarded by radiation with little protection on the surface.</a:t>
            </a:r>
            <a:endParaRPr b="1">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6"/>
          <p:cNvSpPr txBox="1">
            <a:spLocks noGrp="1"/>
          </p:cNvSpPr>
          <p:nvPr>
            <p:ph type="title"/>
          </p:nvPr>
        </p:nvSpPr>
        <p:spPr>
          <a:xfrm>
            <a:off x="376084" y="-76200"/>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What is Radiation?</a:t>
            </a:r>
            <a:endParaRPr/>
          </a:p>
        </p:txBody>
      </p:sp>
      <p:sp>
        <p:nvSpPr>
          <p:cNvPr id="111" name="Google Shape;111;p16"/>
          <p:cNvSpPr txBox="1">
            <a:spLocks noGrp="1"/>
          </p:cNvSpPr>
          <p:nvPr>
            <p:ph type="body" idx="1"/>
          </p:nvPr>
        </p:nvSpPr>
        <p:spPr>
          <a:xfrm>
            <a:off x="113725" y="1688825"/>
            <a:ext cx="3276600" cy="4526100"/>
          </a:xfrm>
          <a:prstGeom prst="rect">
            <a:avLst/>
          </a:prstGeom>
          <a:noFill/>
          <a:ln>
            <a:noFill/>
          </a:ln>
        </p:spPr>
        <p:txBody>
          <a:bodyPr spcFirstLastPara="1" wrap="square" lIns="91425" tIns="45700" rIns="91425" bIns="45700" anchor="t" anchorCtr="0">
            <a:normAutofit fontScale="85000" lnSpcReduction="20000"/>
          </a:bodyPr>
          <a:lstStyle/>
          <a:p>
            <a:pPr marL="342900" lvl="0" indent="-312420" algn="l" rtl="0">
              <a:spcBef>
                <a:spcPts val="0"/>
              </a:spcBef>
              <a:spcAft>
                <a:spcPts val="0"/>
              </a:spcAft>
              <a:buClr>
                <a:schemeClr val="dk1"/>
              </a:buClr>
              <a:buSzPct val="100000"/>
              <a:buChar char="•"/>
            </a:pPr>
            <a:r>
              <a:rPr lang="en-US"/>
              <a:t>Some “radiation” is made up of harmful waves in the EM spectrum, especially Gamma Rays.</a:t>
            </a:r>
            <a:endParaRPr/>
          </a:p>
          <a:p>
            <a:pPr marL="342900" lvl="0" indent="-139700" algn="l" rtl="0">
              <a:spcBef>
                <a:spcPts val="640"/>
              </a:spcBef>
              <a:spcAft>
                <a:spcPts val="0"/>
              </a:spcAft>
              <a:buClr>
                <a:schemeClr val="dk1"/>
              </a:buClr>
              <a:buSzPct val="100000"/>
              <a:buNone/>
            </a:pPr>
            <a:endParaRPr/>
          </a:p>
          <a:p>
            <a:pPr marL="342900" lvl="0" indent="-312420" algn="l" rtl="0">
              <a:spcBef>
                <a:spcPts val="640"/>
              </a:spcBef>
              <a:spcAft>
                <a:spcPts val="0"/>
              </a:spcAft>
              <a:buClr>
                <a:schemeClr val="dk1"/>
              </a:buClr>
              <a:buSzPct val="100000"/>
              <a:buChar char="•"/>
            </a:pPr>
            <a:r>
              <a:rPr lang="en-US"/>
              <a:t>Other “radiation” is from harmful high energy particles (Alpha and Beta particles).</a:t>
            </a:r>
            <a:endParaRPr/>
          </a:p>
        </p:txBody>
      </p:sp>
      <p:pic>
        <p:nvPicPr>
          <p:cNvPr id="112" name="Google Shape;112;p16" descr="http://www.tesec-int.org/TechHaz-site%2008/inter_rad_metter.jpg"/>
          <p:cNvPicPr preferRelativeResize="0"/>
          <p:nvPr/>
        </p:nvPicPr>
        <p:blipFill rotWithShape="1">
          <a:blip r:embed="rId3">
            <a:alphaModFix/>
          </a:blip>
          <a:srcRect/>
          <a:stretch/>
        </p:blipFill>
        <p:spPr>
          <a:xfrm>
            <a:off x="3653819" y="1374800"/>
            <a:ext cx="5375788" cy="2849168"/>
          </a:xfrm>
          <a:prstGeom prst="rect">
            <a:avLst/>
          </a:prstGeom>
          <a:noFill/>
          <a:ln>
            <a:noFill/>
          </a:ln>
        </p:spPr>
      </p:pic>
      <p:sp>
        <p:nvSpPr>
          <p:cNvPr id="113" name="Google Shape;113;p16"/>
          <p:cNvSpPr/>
          <p:nvPr/>
        </p:nvSpPr>
        <p:spPr>
          <a:xfrm>
            <a:off x="3999575" y="4154675"/>
            <a:ext cx="5029800" cy="2703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b="1"/>
              <a:t>NOTE: Alpha, Beta, and Gamma are just the first three letters of the Greek alphabet. Scientists first studying radiation did not know what it was and just named the three types they found as type A (Alpha), type B (Beta), and type C (Gamma). Later, scientists realized what the radiation was, but the names remained as is.</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390725" y="130613"/>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US" sz="3600"/>
              <a:t>Harmful Waves: Ionizing Radiation in the EM Spectrum, especially Gamma Rays</a:t>
            </a:r>
            <a:endParaRPr sz="3600"/>
          </a:p>
        </p:txBody>
      </p:sp>
      <p:pic>
        <p:nvPicPr>
          <p:cNvPr id="119" name="Google Shape;119;p17" descr="http://d32ogoqmya1dw8.cloudfront.net/images/NAGTWorkshops/health/case_studies/radiation_types.jpg"/>
          <p:cNvPicPr preferRelativeResize="0"/>
          <p:nvPr/>
        </p:nvPicPr>
        <p:blipFill rotWithShape="1">
          <a:blip r:embed="rId3">
            <a:alphaModFix/>
          </a:blip>
          <a:srcRect/>
          <a:stretch/>
        </p:blipFill>
        <p:spPr>
          <a:xfrm>
            <a:off x="166450" y="1273625"/>
            <a:ext cx="7668337" cy="4648075"/>
          </a:xfrm>
          <a:prstGeom prst="rect">
            <a:avLst/>
          </a:prstGeom>
          <a:noFill/>
          <a:ln>
            <a:noFill/>
          </a:ln>
        </p:spPr>
      </p:pic>
      <p:sp>
        <p:nvSpPr>
          <p:cNvPr id="120" name="Google Shape;120;p17"/>
          <p:cNvSpPr/>
          <p:nvPr/>
        </p:nvSpPr>
        <p:spPr>
          <a:xfrm rot="-5400000">
            <a:off x="5650425" y="5639225"/>
            <a:ext cx="653700" cy="698100"/>
          </a:xfrm>
          <a:prstGeom prst="bentArrow">
            <a:avLst>
              <a:gd name="adj1" fmla="val 25000"/>
              <a:gd name="adj2" fmla="val 25000"/>
              <a:gd name="adj3" fmla="val 25000"/>
              <a:gd name="adj4" fmla="val 4375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7"/>
          <p:cNvSpPr/>
          <p:nvPr/>
        </p:nvSpPr>
        <p:spPr>
          <a:xfrm>
            <a:off x="6326325" y="5755500"/>
            <a:ext cx="2703300" cy="936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t>The ionizing radiation is made up of the higher frequency, higher energy waves that can be harmful.</a:t>
            </a:r>
            <a:endParaRPr sz="15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8"/>
          <p:cNvSpPr txBox="1">
            <a:spLocks noGrp="1"/>
          </p:cNvSpPr>
          <p:nvPr>
            <p:ph type="title"/>
          </p:nvPr>
        </p:nvSpPr>
        <p:spPr>
          <a:xfrm>
            <a:off x="376702" y="152400"/>
            <a:ext cx="86640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3600"/>
              <a:t>Harmful Particles: Alpha and Beta Radiation</a:t>
            </a:r>
            <a:endParaRPr sz="3600"/>
          </a:p>
        </p:txBody>
      </p:sp>
      <p:sp>
        <p:nvSpPr>
          <p:cNvPr id="127" name="Google Shape;127;p18"/>
          <p:cNvSpPr txBox="1">
            <a:spLocks noGrp="1"/>
          </p:cNvSpPr>
          <p:nvPr>
            <p:ph type="body" idx="1"/>
          </p:nvPr>
        </p:nvSpPr>
        <p:spPr>
          <a:xfrm>
            <a:off x="208006" y="1295401"/>
            <a:ext cx="3320952" cy="5410200"/>
          </a:xfrm>
          <a:prstGeom prst="rect">
            <a:avLst/>
          </a:prstGeom>
          <a:noFill/>
          <a:ln>
            <a:noFill/>
          </a:ln>
        </p:spPr>
        <p:txBody>
          <a:bodyPr spcFirstLastPara="1" wrap="square" lIns="91425" tIns="45700" rIns="91425" bIns="45700" anchor="t" anchorCtr="0">
            <a:normAutofit fontScale="77500" lnSpcReduction="20000"/>
          </a:bodyPr>
          <a:lstStyle/>
          <a:p>
            <a:pPr marL="342900" lvl="0" indent="-342900" algn="l" rtl="0">
              <a:spcBef>
                <a:spcPts val="0"/>
              </a:spcBef>
              <a:spcAft>
                <a:spcPts val="0"/>
              </a:spcAft>
              <a:buClr>
                <a:schemeClr val="dk1"/>
              </a:buClr>
              <a:buSzPct val="100000"/>
              <a:buChar char="•"/>
            </a:pPr>
            <a:r>
              <a:rPr lang="en-US" sz="3600"/>
              <a:t>Alpha particles are 2 protons and 2 neutrons bound together.</a:t>
            </a:r>
            <a:endParaRPr/>
          </a:p>
          <a:p>
            <a:pPr marL="342900" lvl="0" indent="-342900" algn="l" rtl="0">
              <a:spcBef>
                <a:spcPts val="558"/>
              </a:spcBef>
              <a:spcAft>
                <a:spcPts val="0"/>
              </a:spcAft>
              <a:buClr>
                <a:schemeClr val="dk1"/>
              </a:buClr>
              <a:buSzPct val="100000"/>
              <a:buChar char="•"/>
            </a:pPr>
            <a:r>
              <a:rPr lang="en-US" sz="3600"/>
              <a:t>Beta particles are electrons.</a:t>
            </a:r>
            <a:endParaRPr/>
          </a:p>
          <a:p>
            <a:pPr marL="342900" lvl="0" indent="-342900" algn="l" rtl="0">
              <a:spcBef>
                <a:spcPts val="558"/>
              </a:spcBef>
              <a:spcAft>
                <a:spcPts val="0"/>
              </a:spcAft>
              <a:buClr>
                <a:schemeClr val="dk1"/>
              </a:buClr>
              <a:buSzPct val="100000"/>
              <a:buChar char="•"/>
            </a:pPr>
            <a:r>
              <a:rPr lang="en-US" sz="3600"/>
              <a:t>Both are emitted by radioactive decay.</a:t>
            </a:r>
            <a:endParaRPr/>
          </a:p>
          <a:p>
            <a:pPr marL="342900" lvl="0" indent="-342900" algn="l" rtl="0">
              <a:spcBef>
                <a:spcPts val="558"/>
              </a:spcBef>
              <a:spcAft>
                <a:spcPts val="0"/>
              </a:spcAft>
              <a:buClr>
                <a:schemeClr val="dk1"/>
              </a:buClr>
              <a:buSzPct val="100000"/>
              <a:buChar char="•"/>
            </a:pPr>
            <a:r>
              <a:rPr lang="en-US" sz="3600"/>
              <a:t>Both can cause damage, but are easily shielded from the human body.</a:t>
            </a:r>
            <a:endParaRPr sz="3200"/>
          </a:p>
        </p:txBody>
      </p:sp>
      <p:pic>
        <p:nvPicPr>
          <p:cNvPr id="128" name="Google Shape;128;p18" descr="http://1.bp.blogspot.com/-y9Ur3R4ckVo/Tvn7QNrN89I/AAAAAAAAAAQ/vxuB8i4xn80/s320/alpha%2Bradiation.jpg"/>
          <p:cNvPicPr preferRelativeResize="0"/>
          <p:nvPr/>
        </p:nvPicPr>
        <p:blipFill rotWithShape="1">
          <a:blip r:embed="rId3">
            <a:alphaModFix/>
          </a:blip>
          <a:srcRect/>
          <a:stretch/>
        </p:blipFill>
        <p:spPr>
          <a:xfrm>
            <a:off x="4810852" y="1135063"/>
            <a:ext cx="3647348" cy="2598737"/>
          </a:xfrm>
          <a:prstGeom prst="rect">
            <a:avLst/>
          </a:prstGeom>
          <a:noFill/>
          <a:ln>
            <a:noFill/>
          </a:ln>
        </p:spPr>
      </p:pic>
      <p:pic>
        <p:nvPicPr>
          <p:cNvPr id="129" name="Google Shape;129;p18" descr="http://2.bp.blogspot.com/-WDnAW2TQPfs/Tvn7uflFdKI/AAAAAAAAAAc/SkAO6CAhrcg/s320/beta%2Bradiation.jpg"/>
          <p:cNvPicPr preferRelativeResize="0"/>
          <p:nvPr/>
        </p:nvPicPr>
        <p:blipFill rotWithShape="1">
          <a:blip r:embed="rId4">
            <a:alphaModFix/>
          </a:blip>
          <a:srcRect/>
          <a:stretch/>
        </p:blipFill>
        <p:spPr>
          <a:xfrm>
            <a:off x="4960075" y="4114800"/>
            <a:ext cx="3498125" cy="2590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457200" y="14168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Radiation Sources</a:t>
            </a:r>
            <a:endParaRPr/>
          </a:p>
        </p:txBody>
      </p:sp>
      <p:sp>
        <p:nvSpPr>
          <p:cNvPr id="135" name="Google Shape;135;p19"/>
          <p:cNvSpPr txBox="1">
            <a:spLocks noGrp="1"/>
          </p:cNvSpPr>
          <p:nvPr>
            <p:ph type="body" idx="1"/>
          </p:nvPr>
        </p:nvSpPr>
        <p:spPr>
          <a:xfrm>
            <a:off x="335325" y="1107926"/>
            <a:ext cx="8229600" cy="9792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spcBef>
                <a:spcPts val="560"/>
              </a:spcBef>
              <a:spcAft>
                <a:spcPts val="0"/>
              </a:spcAft>
              <a:buNone/>
            </a:pPr>
            <a:r>
              <a:rPr lang="en-US" sz="2800"/>
              <a:t>For astronauts in space or on Mars, radiation hazards come from the Sun and from stars in our galaxy and other galaxies.</a:t>
            </a:r>
            <a:endParaRPr sz="2400"/>
          </a:p>
        </p:txBody>
      </p:sp>
      <p:pic>
        <p:nvPicPr>
          <p:cNvPr id="136" name="Google Shape;136;p19"/>
          <p:cNvPicPr preferRelativeResize="0"/>
          <p:nvPr/>
        </p:nvPicPr>
        <p:blipFill>
          <a:blip r:embed="rId3">
            <a:alphaModFix/>
          </a:blip>
          <a:stretch>
            <a:fillRect/>
          </a:stretch>
        </p:blipFill>
        <p:spPr>
          <a:xfrm>
            <a:off x="335325" y="2552450"/>
            <a:ext cx="6969702" cy="3913651"/>
          </a:xfrm>
          <a:prstGeom prst="rect">
            <a:avLst/>
          </a:prstGeom>
          <a:noFill/>
          <a:ln>
            <a:noFill/>
          </a:ln>
        </p:spPr>
      </p:pic>
      <p:sp>
        <p:nvSpPr>
          <p:cNvPr id="137" name="Google Shape;137;p19"/>
          <p:cNvSpPr/>
          <p:nvPr/>
        </p:nvSpPr>
        <p:spPr>
          <a:xfrm>
            <a:off x="5672525" y="1994225"/>
            <a:ext cx="3346500" cy="1794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b="1"/>
              <a:t>Mars does not have a strong magnetic field or a dense atmosphere like Earth, so it is almost unprotected from solar and galactic radiation.</a:t>
            </a:r>
            <a:endParaRPr b="1"/>
          </a:p>
        </p:txBody>
      </p:sp>
      <p:sp>
        <p:nvSpPr>
          <p:cNvPr id="138" name="Google Shape;138;p19"/>
          <p:cNvSpPr txBox="1"/>
          <p:nvPr/>
        </p:nvSpPr>
        <p:spPr>
          <a:xfrm>
            <a:off x="335325" y="2152250"/>
            <a:ext cx="4442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alibri"/>
                <a:ea typeface="Calibri"/>
                <a:cs typeface="Calibri"/>
                <a:sym typeface="Calibri"/>
              </a:rPr>
              <a:t>Earth is Protected from Most Radiation from Space</a:t>
            </a:r>
            <a:endParaRPr b="1">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0"/>
          <p:cNvSpPr txBox="1">
            <a:spLocks noGrp="1"/>
          </p:cNvSpPr>
          <p:nvPr>
            <p:ph type="title"/>
          </p:nvPr>
        </p:nvSpPr>
        <p:spPr>
          <a:xfrm>
            <a:off x="228600" y="190500"/>
            <a:ext cx="46482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a:t>Radiation’s Effect on Human Tissue</a:t>
            </a:r>
            <a:endParaRPr/>
          </a:p>
        </p:txBody>
      </p:sp>
      <p:sp>
        <p:nvSpPr>
          <p:cNvPr id="144" name="Google Shape;144;p20"/>
          <p:cNvSpPr txBox="1">
            <a:spLocks noGrp="1"/>
          </p:cNvSpPr>
          <p:nvPr>
            <p:ph type="body" idx="1"/>
          </p:nvPr>
        </p:nvSpPr>
        <p:spPr>
          <a:xfrm>
            <a:off x="457200" y="1600200"/>
            <a:ext cx="3657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Radiation disrupts the atoms that make up cells, leading to dead or mutated cells.</a:t>
            </a:r>
            <a:endParaRPr/>
          </a:p>
          <a:p>
            <a:pPr marL="342900" lvl="0" indent="-342900" algn="l" rtl="0">
              <a:spcBef>
                <a:spcPts val="640"/>
              </a:spcBef>
              <a:spcAft>
                <a:spcPts val="0"/>
              </a:spcAft>
              <a:buClr>
                <a:schemeClr val="dk1"/>
              </a:buClr>
              <a:buSzPts val="3200"/>
              <a:buChar char="•"/>
            </a:pPr>
            <a:r>
              <a:rPr lang="en-US"/>
              <a:t>Various side effects can occur.</a:t>
            </a:r>
            <a:endParaRPr/>
          </a:p>
        </p:txBody>
      </p:sp>
      <p:pic>
        <p:nvPicPr>
          <p:cNvPr id="145" name="Google Shape;145;p20" descr="http://www.libertyforlife.com/military-war/images/nuclear-radiation-impact-on-body.jpg"/>
          <p:cNvPicPr preferRelativeResize="0"/>
          <p:nvPr/>
        </p:nvPicPr>
        <p:blipFill rotWithShape="1">
          <a:blip r:embed="rId3">
            <a:alphaModFix/>
          </a:blip>
          <a:srcRect/>
          <a:stretch/>
        </p:blipFill>
        <p:spPr>
          <a:xfrm>
            <a:off x="4724400" y="162046"/>
            <a:ext cx="4143375" cy="6524504"/>
          </a:xfrm>
          <a:prstGeom prst="rect">
            <a:avLst/>
          </a:prstGeom>
          <a:noFill/>
          <a:ln>
            <a:noFill/>
          </a:ln>
        </p:spPr>
      </p:pic>
      <p:sp>
        <p:nvSpPr>
          <p:cNvPr id="146" name="Google Shape;146;p20"/>
          <p:cNvSpPr txBox="1"/>
          <p:nvPr/>
        </p:nvSpPr>
        <p:spPr>
          <a:xfrm>
            <a:off x="1551000" y="5790050"/>
            <a:ext cx="3173400" cy="831300"/>
          </a:xfrm>
          <a:prstGeom prst="rect">
            <a:avLst/>
          </a:prstGeom>
          <a:solidFill>
            <a:schemeClr val="lt2"/>
          </a:solid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b="1">
                <a:latin typeface="Calibri"/>
                <a:ea typeface="Calibri"/>
                <a:cs typeface="Calibri"/>
                <a:sym typeface="Calibri"/>
              </a:rPr>
              <a:t>This picture shows how the human body is affected by various levels of radiation (higher number = higher radiation).</a:t>
            </a:r>
            <a:endParaRPr b="1">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Summary</a:t>
            </a:r>
            <a:endParaRPr/>
          </a:p>
        </p:txBody>
      </p:sp>
      <p:sp>
        <p:nvSpPr>
          <p:cNvPr id="152" name="Google Shape;152;p2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ct val="100000"/>
              <a:buChar char="•"/>
            </a:pPr>
            <a:r>
              <a:rPr lang="en-US" dirty="0"/>
              <a:t>Aircrew and astronauts can be exposed to more radiation than humans on Earth.</a:t>
            </a:r>
            <a:endParaRPr dirty="0"/>
          </a:p>
          <a:p>
            <a:pPr marL="342900" lvl="0" indent="-342900" algn="l" rtl="0">
              <a:spcBef>
                <a:spcPts val="592"/>
              </a:spcBef>
              <a:spcAft>
                <a:spcPts val="0"/>
              </a:spcAft>
              <a:buClr>
                <a:schemeClr val="dk1"/>
              </a:buClr>
              <a:buSzPct val="100000"/>
              <a:buChar char="•"/>
            </a:pPr>
            <a:r>
              <a:rPr lang="en-US" dirty="0"/>
              <a:t>Any mission to Mars will require special protection against radiation for the astronauts living there.</a:t>
            </a:r>
            <a:endParaRPr dirty="0"/>
          </a:p>
          <a:p>
            <a:pPr marL="342900" lvl="0" indent="-154940" algn="l" rtl="0">
              <a:spcBef>
                <a:spcPts val="592"/>
              </a:spcBef>
              <a:spcAft>
                <a:spcPts val="0"/>
              </a:spcAft>
              <a:buClr>
                <a:schemeClr val="dk1"/>
              </a:buClr>
              <a:buSzPct val="100000"/>
              <a:buNone/>
            </a:pPr>
            <a:endParaRPr dirty="0"/>
          </a:p>
          <a:p>
            <a:pPr marL="342900" lvl="0" indent="-342900" algn="l" rtl="0">
              <a:spcBef>
                <a:spcPts val="592"/>
              </a:spcBef>
              <a:spcAft>
                <a:spcPts val="0"/>
              </a:spcAft>
              <a:buClr>
                <a:srgbClr val="FF0000"/>
              </a:buClr>
              <a:buSzPct val="100000"/>
              <a:buChar char="•"/>
            </a:pPr>
            <a:r>
              <a:rPr lang="en-US" i="1" dirty="0">
                <a:solidFill>
                  <a:srgbClr val="FF0000"/>
                </a:solidFill>
              </a:rPr>
              <a:t>NASA has identified the radiation risks in space: </a:t>
            </a:r>
            <a:r>
              <a:rPr lang="en-US" i="1" u="sng" dirty="0">
                <a:solidFill>
                  <a:srgbClr val="FF0000"/>
                </a:solidFill>
                <a:hlinkClick r:id="rId3"/>
              </a:rPr>
              <a:t>https://www.nasa.gov/missions/analog-field-testing/why-space-radiation-matters/</a:t>
            </a:r>
            <a:r>
              <a:rPr lang="en-US" i="1" u="sng" dirty="0">
                <a:solidFill>
                  <a:srgbClr val="FF0000"/>
                </a:solidFill>
              </a:rPr>
              <a:t> </a:t>
            </a:r>
            <a:endParaRPr i="1"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ctrTitle"/>
          </p:nvPr>
        </p:nvSpPr>
        <p:spPr>
          <a:xfrm>
            <a:off x="685800" y="673530"/>
            <a:ext cx="7868100" cy="1470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a:t>Engineering Design Project</a:t>
            </a:r>
            <a:br>
              <a:rPr lang="en-US"/>
            </a:br>
            <a:br>
              <a:rPr lang="en-US"/>
            </a:br>
            <a:r>
              <a:rPr lang="en-US" i="1"/>
              <a:t>Protecting Against Hazardous Radiation for the Mission to Mars</a:t>
            </a:r>
            <a:endParaRPr i="1"/>
          </a:p>
        </p:txBody>
      </p:sp>
      <p:pic>
        <p:nvPicPr>
          <p:cNvPr id="158" name="Google Shape;158;p22"/>
          <p:cNvPicPr preferRelativeResize="0"/>
          <p:nvPr/>
        </p:nvPicPr>
        <p:blipFill rotWithShape="1">
          <a:blip r:embed="rId3">
            <a:alphaModFix/>
          </a:blip>
          <a:srcRect/>
          <a:stretch/>
        </p:blipFill>
        <p:spPr>
          <a:xfrm>
            <a:off x="2161765" y="3230968"/>
            <a:ext cx="4916164" cy="306394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txBox="1">
            <a:spLocks noGrp="1"/>
          </p:cNvSpPr>
          <p:nvPr>
            <p:ph type="title"/>
          </p:nvPr>
        </p:nvSpPr>
        <p:spPr>
          <a:xfrm>
            <a:off x="457200" y="6415"/>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Design Brief</a:t>
            </a:r>
            <a:endParaRPr/>
          </a:p>
        </p:txBody>
      </p:sp>
      <p:sp>
        <p:nvSpPr>
          <p:cNvPr id="164" name="Google Shape;164;p23"/>
          <p:cNvSpPr txBox="1">
            <a:spLocks noGrp="1"/>
          </p:cNvSpPr>
          <p:nvPr>
            <p:ph type="body" idx="1"/>
          </p:nvPr>
        </p:nvSpPr>
        <p:spPr>
          <a:xfrm>
            <a:off x="457200" y="1031278"/>
            <a:ext cx="8229600" cy="5699100"/>
          </a:xfrm>
          <a:prstGeom prst="rect">
            <a:avLst/>
          </a:prstGeom>
          <a:noFill/>
          <a:ln>
            <a:noFill/>
          </a:ln>
        </p:spPr>
        <p:txBody>
          <a:bodyPr spcFirstLastPara="1" wrap="square" lIns="91425" tIns="45700" rIns="91425" bIns="45700" anchor="t" anchorCtr="0">
            <a:normAutofit fontScale="70000" lnSpcReduction="20000"/>
          </a:bodyPr>
          <a:lstStyle/>
          <a:p>
            <a:pPr marL="342900" lvl="0" indent="-356235" algn="l" rtl="0">
              <a:spcBef>
                <a:spcPts val="0"/>
              </a:spcBef>
              <a:spcAft>
                <a:spcPts val="0"/>
              </a:spcAft>
              <a:buClr>
                <a:schemeClr val="dk1"/>
              </a:buClr>
              <a:buSzPct val="100000"/>
              <a:buChar char="•"/>
            </a:pPr>
            <a:r>
              <a:rPr lang="en-US" sz="2800" u="sng"/>
              <a:t>Problem</a:t>
            </a:r>
            <a:r>
              <a:rPr lang="en-US" sz="2800"/>
              <a:t>: NASA and some commercial companies plan to send humans to Mars within the next couple decades, but the Mars environment is hazardous, especially due to radiation.</a:t>
            </a:r>
            <a:endParaRPr/>
          </a:p>
          <a:p>
            <a:pPr marL="342900" lvl="0" indent="-356235" algn="l" rtl="0">
              <a:spcBef>
                <a:spcPts val="350"/>
              </a:spcBef>
              <a:spcAft>
                <a:spcPts val="0"/>
              </a:spcAft>
              <a:buClr>
                <a:schemeClr val="dk1"/>
              </a:buClr>
              <a:buSzPct val="100000"/>
              <a:buChar char="•"/>
            </a:pPr>
            <a:r>
              <a:rPr lang="en-US" sz="2800" u="sng"/>
              <a:t>Proposed solution</a:t>
            </a:r>
            <a:r>
              <a:rPr lang="en-US" sz="2800"/>
              <a:t>: Design and present a safe living space on Mars where astronauts will be protected against the harmful effects of radiation.</a:t>
            </a:r>
            <a:endParaRPr/>
          </a:p>
          <a:p>
            <a:pPr marL="342900" lvl="0" indent="-356235" algn="l" rtl="0">
              <a:spcBef>
                <a:spcPts val="350"/>
              </a:spcBef>
              <a:spcAft>
                <a:spcPts val="0"/>
              </a:spcAft>
              <a:buClr>
                <a:schemeClr val="dk1"/>
              </a:buClr>
              <a:buSzPct val="100000"/>
              <a:buChar char="•"/>
            </a:pPr>
            <a:r>
              <a:rPr lang="en-US" sz="2800" u="sng"/>
              <a:t>Criteria</a:t>
            </a:r>
            <a:r>
              <a:rPr lang="en-US" sz="2800"/>
              <a:t>: </a:t>
            </a:r>
            <a:endParaRPr/>
          </a:p>
          <a:p>
            <a:pPr marL="742950" lvl="1" indent="-297180" algn="l" rtl="0">
              <a:spcBef>
                <a:spcPts val="300"/>
              </a:spcBef>
              <a:spcAft>
                <a:spcPts val="0"/>
              </a:spcAft>
              <a:buClr>
                <a:schemeClr val="dk1"/>
              </a:buClr>
              <a:buSzPct val="100000"/>
              <a:buChar char="–"/>
            </a:pPr>
            <a:r>
              <a:rPr lang="en-US" sz="2400"/>
              <a:t>Plan on the living space having 20 astronauts living there for six months. </a:t>
            </a:r>
            <a:endParaRPr sz="2400"/>
          </a:p>
          <a:p>
            <a:pPr marL="742950" lvl="1" indent="-297180" algn="l" rtl="0">
              <a:spcBef>
                <a:spcPts val="300"/>
              </a:spcBef>
              <a:spcAft>
                <a:spcPts val="0"/>
              </a:spcAft>
              <a:buSzPct val="100000"/>
              <a:buChar char="–"/>
            </a:pPr>
            <a:r>
              <a:rPr lang="en-US" sz="2400"/>
              <a:t>The living space may be made up of one or more buildings or structures, and it may be below, on, or above the surface of Mars.</a:t>
            </a:r>
            <a:endParaRPr sz="2400"/>
          </a:p>
          <a:p>
            <a:pPr marL="742950" lvl="1" indent="-297180" algn="l" rtl="0">
              <a:spcBef>
                <a:spcPts val="300"/>
              </a:spcBef>
              <a:spcAft>
                <a:spcPts val="0"/>
              </a:spcAft>
              <a:buClr>
                <a:schemeClr val="dk1"/>
              </a:buClr>
              <a:buSzPct val="100000"/>
              <a:buChar char="–"/>
            </a:pPr>
            <a:r>
              <a:rPr lang="en-US" sz="2400"/>
              <a:t>Your design must clearly show how the living space is protected against radiation.</a:t>
            </a:r>
            <a:endParaRPr/>
          </a:p>
          <a:p>
            <a:pPr marL="742950" lvl="1" indent="-297180" algn="l" rtl="0">
              <a:spcBef>
                <a:spcPts val="300"/>
              </a:spcBef>
              <a:spcAft>
                <a:spcPts val="0"/>
              </a:spcAft>
              <a:buClr>
                <a:schemeClr val="dk1"/>
              </a:buClr>
              <a:buSzPct val="100000"/>
              <a:buChar char="–"/>
            </a:pPr>
            <a:r>
              <a:rPr lang="en-US" sz="2400"/>
              <a:t>Because the astronauts will be there six months, your design must also include: </a:t>
            </a:r>
            <a:endParaRPr/>
          </a:p>
          <a:p>
            <a:pPr marL="1143000" lvl="2" indent="-238125" algn="l" rtl="0">
              <a:spcBef>
                <a:spcPts val="250"/>
              </a:spcBef>
              <a:spcAft>
                <a:spcPts val="0"/>
              </a:spcAft>
              <a:buClr>
                <a:schemeClr val="dk1"/>
              </a:buClr>
              <a:buSzPct val="100000"/>
              <a:buChar char="•"/>
            </a:pPr>
            <a:r>
              <a:rPr lang="en-US" sz="2000"/>
              <a:t>Designated areas for working, recreation, eating, and sleeping.</a:t>
            </a:r>
            <a:endParaRPr/>
          </a:p>
          <a:p>
            <a:pPr marL="1143000" lvl="2" indent="-238125" algn="l" rtl="0">
              <a:spcBef>
                <a:spcPts val="250"/>
              </a:spcBef>
              <a:spcAft>
                <a:spcPts val="0"/>
              </a:spcAft>
              <a:buClr>
                <a:schemeClr val="dk1"/>
              </a:buClr>
              <a:buSzPct val="100000"/>
              <a:buChar char="•"/>
            </a:pPr>
            <a:r>
              <a:rPr lang="en-US" sz="2000"/>
              <a:t>Storage space for equipment and supplies, including food.</a:t>
            </a:r>
            <a:endParaRPr sz="2000"/>
          </a:p>
          <a:p>
            <a:pPr marL="742950" lvl="1" indent="-279399" algn="l" rtl="0">
              <a:spcBef>
                <a:spcPts val="250"/>
              </a:spcBef>
              <a:spcAft>
                <a:spcPts val="0"/>
              </a:spcAft>
              <a:buSzPct val="100000"/>
              <a:buChar char="–"/>
            </a:pPr>
            <a:r>
              <a:rPr lang="en-US" sz="2428"/>
              <a:t>See the next slide for detailed requirements for presenting your design.</a:t>
            </a:r>
            <a:endParaRPr sz="2428"/>
          </a:p>
          <a:p>
            <a:pPr marL="342900" lvl="0" indent="-335280" algn="l" rtl="0">
              <a:spcBef>
                <a:spcPts val="300"/>
              </a:spcBef>
              <a:spcAft>
                <a:spcPts val="0"/>
              </a:spcAft>
              <a:buClr>
                <a:schemeClr val="dk1"/>
              </a:buClr>
              <a:buSzPct val="85714"/>
              <a:buChar char="•"/>
            </a:pPr>
            <a:r>
              <a:rPr lang="en-US" sz="2800" u="sng"/>
              <a:t>Constraints</a:t>
            </a:r>
            <a:r>
              <a:rPr lang="en-US" sz="2800"/>
              <a:t>:</a:t>
            </a:r>
            <a:endParaRPr/>
          </a:p>
          <a:p>
            <a:pPr marL="742950" lvl="1" indent="-297180" algn="l" rtl="0">
              <a:spcBef>
                <a:spcPts val="300"/>
              </a:spcBef>
              <a:spcAft>
                <a:spcPts val="0"/>
              </a:spcAft>
              <a:buClr>
                <a:schemeClr val="dk1"/>
              </a:buClr>
              <a:buSzPct val="100000"/>
              <a:buChar char="–"/>
            </a:pPr>
            <a:r>
              <a:rPr lang="en-US" sz="2400"/>
              <a:t>It is unrealistic to bring large amounts of building materials from Earth to Mars, so only 10% or less of the living space building materials may be brought from Earth; the other 90% of building materials must be made from materials already on Mars (rocks, dirt, ice, etc.). Your design must clearly show these percentages.</a:t>
            </a:r>
            <a:endParaRPr sz="2400"/>
          </a:p>
          <a:p>
            <a:pPr marL="742950" lvl="1" indent="-297180" algn="l" rtl="0">
              <a:spcBef>
                <a:spcPts val="300"/>
              </a:spcBef>
              <a:spcAft>
                <a:spcPts val="0"/>
              </a:spcAft>
              <a:buSzPct val="100000"/>
              <a:buChar char="–"/>
            </a:pPr>
            <a:r>
              <a:rPr lang="en-US" sz="2400"/>
              <a:t>You may work alone or with a partner of your choice - this is not a crew project.</a:t>
            </a:r>
            <a:endParaRPr sz="2400"/>
          </a:p>
          <a:p>
            <a:pPr marL="742950" lvl="1" indent="-260350" algn="l" rtl="0">
              <a:spcBef>
                <a:spcPts val="250"/>
              </a:spcBef>
              <a:spcAft>
                <a:spcPts val="0"/>
              </a:spcAft>
              <a:buClr>
                <a:schemeClr val="dk1"/>
              </a:buClr>
              <a:buSzPct val="83333"/>
              <a:buChar char="–"/>
            </a:pPr>
            <a:r>
              <a:rPr lang="en-US" sz="2400">
                <a:solidFill>
                  <a:srgbClr val="FF0000"/>
                </a:solidFill>
              </a:rPr>
              <a:t>Due date: Present your design in a Google Slides presentation to the class on Thursday, 10/21/2021.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4"/>
          <p:cNvSpPr txBox="1">
            <a:spLocks noGrp="1"/>
          </p:cNvSpPr>
          <p:nvPr>
            <p:ph type="title"/>
          </p:nvPr>
        </p:nvSpPr>
        <p:spPr>
          <a:xfrm>
            <a:off x="457200" y="6415"/>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a:t>Requirements for Presenting </a:t>
            </a:r>
            <a:endParaRPr/>
          </a:p>
          <a:p>
            <a:pPr marL="0" lvl="0" indent="0" algn="ctr" rtl="0">
              <a:spcBef>
                <a:spcPts val="0"/>
              </a:spcBef>
              <a:spcAft>
                <a:spcPts val="0"/>
              </a:spcAft>
              <a:buClr>
                <a:schemeClr val="dk1"/>
              </a:buClr>
              <a:buSzPct val="100000"/>
              <a:buFont typeface="Calibri"/>
              <a:buNone/>
            </a:pPr>
            <a:r>
              <a:rPr lang="en-US"/>
              <a:t>Your Design</a:t>
            </a:r>
            <a:endParaRPr/>
          </a:p>
        </p:txBody>
      </p:sp>
      <p:sp>
        <p:nvSpPr>
          <p:cNvPr id="170" name="Google Shape;170;p24"/>
          <p:cNvSpPr txBox="1">
            <a:spLocks noGrp="1"/>
          </p:cNvSpPr>
          <p:nvPr>
            <p:ph type="body" idx="1"/>
          </p:nvPr>
        </p:nvSpPr>
        <p:spPr>
          <a:xfrm>
            <a:off x="457200" y="1451375"/>
            <a:ext cx="8229600" cy="5279100"/>
          </a:xfrm>
          <a:prstGeom prst="rect">
            <a:avLst/>
          </a:prstGeom>
          <a:noFill/>
          <a:ln>
            <a:noFill/>
          </a:ln>
        </p:spPr>
        <p:txBody>
          <a:bodyPr spcFirstLastPara="1" wrap="square" lIns="91425" tIns="45700" rIns="91425" bIns="45700" anchor="t" anchorCtr="0">
            <a:normAutofit fontScale="92500" lnSpcReduction="20000"/>
          </a:bodyPr>
          <a:lstStyle/>
          <a:p>
            <a:pPr marL="342900" lvl="0" indent="-384175" algn="l" rtl="0">
              <a:spcBef>
                <a:spcPts val="0"/>
              </a:spcBef>
              <a:spcAft>
                <a:spcPts val="0"/>
              </a:spcAft>
              <a:buClr>
                <a:schemeClr val="dk1"/>
              </a:buClr>
              <a:buSzPts val="2400"/>
              <a:buChar char="•"/>
            </a:pPr>
            <a:r>
              <a:rPr lang="en-US" sz="2400"/>
              <a:t>Your design of a living space on Mars can be presented in various ways, but no matter what, it must clearly show:</a:t>
            </a:r>
            <a:endParaRPr sz="2400"/>
          </a:p>
          <a:p>
            <a:pPr marL="742950" lvl="1" indent="-298450" algn="l" rtl="0">
              <a:spcBef>
                <a:spcPts val="0"/>
              </a:spcBef>
              <a:spcAft>
                <a:spcPts val="0"/>
              </a:spcAft>
              <a:buClr>
                <a:schemeClr val="dk1"/>
              </a:buClr>
              <a:buSzPts val="2000"/>
              <a:buChar char="–"/>
            </a:pPr>
            <a:r>
              <a:rPr lang="en-US" sz="2000"/>
              <a:t>The locations of each major part of the living space, such as on the surface, below the surface, or above the surface of Mars, and any special geographic location, such as near the equator or pole.</a:t>
            </a:r>
            <a:endParaRPr sz="2000"/>
          </a:p>
          <a:p>
            <a:pPr marL="742950" lvl="1" indent="-298450" algn="l" rtl="0">
              <a:spcBef>
                <a:spcPts val="0"/>
              </a:spcBef>
              <a:spcAft>
                <a:spcPts val="0"/>
              </a:spcAft>
              <a:buClr>
                <a:schemeClr val="dk1"/>
              </a:buClr>
              <a:buSzPts val="2000"/>
              <a:buChar char="–"/>
            </a:pPr>
            <a:r>
              <a:rPr lang="en-US" sz="2000"/>
              <a:t>The materials used to construct it, including what was brought from Earth and what was used on Mars. </a:t>
            </a:r>
            <a:endParaRPr sz="2000"/>
          </a:p>
          <a:p>
            <a:pPr marL="742950" lvl="1" indent="-298450" algn="l" rtl="0">
              <a:spcBef>
                <a:spcPts val="0"/>
              </a:spcBef>
              <a:spcAft>
                <a:spcPts val="0"/>
              </a:spcAft>
              <a:buSzPts val="2000"/>
              <a:buChar char="–"/>
            </a:pPr>
            <a:r>
              <a:rPr lang="en-US" sz="2000"/>
              <a:t>The basic dimensions (length, width, height) of each major part of the living space in meters--these dimensions will be estimates, not exact figures.</a:t>
            </a:r>
            <a:endParaRPr sz="2000"/>
          </a:p>
          <a:p>
            <a:pPr marL="742950" lvl="1" indent="-298450" algn="l" rtl="0">
              <a:spcBef>
                <a:spcPts val="0"/>
              </a:spcBef>
              <a:spcAft>
                <a:spcPts val="0"/>
              </a:spcAft>
              <a:buSzPts val="2000"/>
              <a:buChar char="–"/>
            </a:pPr>
            <a:r>
              <a:rPr lang="en-US" sz="2000"/>
              <a:t>Cite the sources you used on a slide.</a:t>
            </a:r>
            <a:endParaRPr sz="2000"/>
          </a:p>
          <a:p>
            <a:pPr marL="342900" lvl="0" indent="-381000" algn="l" rtl="0">
              <a:spcBef>
                <a:spcPts val="0"/>
              </a:spcBef>
              <a:spcAft>
                <a:spcPts val="0"/>
              </a:spcAft>
              <a:buSzPts val="2400"/>
              <a:buChar char="•"/>
            </a:pPr>
            <a:r>
              <a:rPr lang="en-US" sz="2400"/>
              <a:t>Acceptable ways to present your design are:</a:t>
            </a:r>
            <a:endParaRPr sz="2400"/>
          </a:p>
          <a:p>
            <a:pPr marL="742950" lvl="1" indent="-298450" algn="l" rtl="0">
              <a:spcBef>
                <a:spcPts val="0"/>
              </a:spcBef>
              <a:spcAft>
                <a:spcPts val="0"/>
              </a:spcAft>
              <a:buSzPts val="2000"/>
              <a:buChar char="–"/>
            </a:pPr>
            <a:r>
              <a:rPr lang="en-US" sz="2000"/>
              <a:t>A drawing done in Google Slides using the drawing tools available.</a:t>
            </a:r>
            <a:endParaRPr sz="2000"/>
          </a:p>
          <a:p>
            <a:pPr marL="742950" lvl="1" indent="-298450" algn="l" rtl="0">
              <a:spcBef>
                <a:spcPts val="0"/>
              </a:spcBef>
              <a:spcAft>
                <a:spcPts val="0"/>
              </a:spcAft>
              <a:buSzPts val="2000"/>
              <a:buChar char="–"/>
            </a:pPr>
            <a:r>
              <a:rPr lang="en-US" sz="2000"/>
              <a:t>A drawing of the design on graph paper that is scanned and put into Google Slides.</a:t>
            </a:r>
            <a:endParaRPr sz="2000"/>
          </a:p>
          <a:p>
            <a:pPr marL="742950" lvl="1" indent="-298450" algn="l" rtl="0">
              <a:spcBef>
                <a:spcPts val="0"/>
              </a:spcBef>
              <a:spcAft>
                <a:spcPts val="0"/>
              </a:spcAft>
              <a:buSzPts val="2000"/>
              <a:buChar char="–"/>
            </a:pPr>
            <a:r>
              <a:rPr lang="en-US" sz="2000"/>
              <a:t>A physical model that you build of cardboard, clay, Legos, or any other materials - you can bring the model into class, and you can put photos of it in your Google Slides.</a:t>
            </a:r>
            <a:endParaRPr sz="2000"/>
          </a:p>
          <a:p>
            <a:pPr marL="742950" lvl="1" indent="-298450" algn="l" rtl="0">
              <a:spcBef>
                <a:spcPts val="0"/>
              </a:spcBef>
              <a:spcAft>
                <a:spcPts val="0"/>
              </a:spcAft>
              <a:buSzPts val="2000"/>
              <a:buChar char="–"/>
            </a:pPr>
            <a:r>
              <a:rPr lang="en-US" sz="2000"/>
              <a:t>A model of your living space made using Minecraft, a CAD program, or some other design program.</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Timeline for Doing Assignment</a:t>
            </a:r>
            <a:endParaRPr/>
          </a:p>
        </p:txBody>
      </p:sp>
      <p:sp>
        <p:nvSpPr>
          <p:cNvPr id="176" name="Google Shape;176;p2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fontScale="77500" lnSpcReduction="20000"/>
          </a:bodyPr>
          <a:lstStyle/>
          <a:p>
            <a:pPr marL="342900" lvl="0" indent="-379730" algn="l" rtl="0">
              <a:spcBef>
                <a:spcPts val="448"/>
              </a:spcBef>
              <a:spcAft>
                <a:spcPts val="0"/>
              </a:spcAft>
              <a:buClr>
                <a:schemeClr val="dk1"/>
              </a:buClr>
              <a:buSzPct val="100000"/>
              <a:buChar char="•"/>
            </a:pPr>
            <a:r>
              <a:rPr lang="en-US" sz="3317"/>
              <a:t>Here is the timeline to complete this assignment by the deadline:</a:t>
            </a:r>
            <a:endParaRPr sz="3317"/>
          </a:p>
          <a:p>
            <a:pPr marL="742950" lvl="1" indent="-312419" algn="l" rtl="0">
              <a:spcBef>
                <a:spcPts val="392"/>
              </a:spcBef>
              <a:spcAft>
                <a:spcPts val="0"/>
              </a:spcAft>
              <a:buClr>
                <a:schemeClr val="dk1"/>
              </a:buClr>
              <a:buSzPct val="100000"/>
              <a:buChar char="–"/>
            </a:pPr>
            <a:r>
              <a:rPr lang="en-US"/>
              <a:t>Finish research and brainstorming by the end of class on Tuesday, 10/19/2021.</a:t>
            </a:r>
            <a:endParaRPr/>
          </a:p>
          <a:p>
            <a:pPr marL="742950" lvl="1" indent="-312419" algn="l" rtl="0">
              <a:spcBef>
                <a:spcPts val="392"/>
              </a:spcBef>
              <a:spcAft>
                <a:spcPts val="0"/>
              </a:spcAft>
              <a:buClr>
                <a:schemeClr val="dk1"/>
              </a:buClr>
              <a:buSzPct val="100000"/>
              <a:buChar char="–"/>
            </a:pPr>
            <a:r>
              <a:rPr lang="en-US"/>
              <a:t>Finish your design and Google Slides by the end of class on Wednesday, 10/20/2021.</a:t>
            </a:r>
            <a:endParaRPr/>
          </a:p>
          <a:p>
            <a:pPr marL="742950" lvl="1" indent="-312419" algn="l" rtl="0">
              <a:spcBef>
                <a:spcPts val="392"/>
              </a:spcBef>
              <a:spcAft>
                <a:spcPts val="0"/>
              </a:spcAft>
              <a:buClr>
                <a:schemeClr val="dk1"/>
              </a:buClr>
              <a:buSzPct val="100000"/>
              <a:buChar char="–"/>
            </a:pPr>
            <a:r>
              <a:rPr lang="en-US"/>
              <a:t>Be ready to present your design (Google Slides presentation) at the start of class on Thursday, 10/21/2021.</a:t>
            </a:r>
            <a:endParaRPr/>
          </a:p>
          <a:p>
            <a:pPr marL="0" lvl="0" indent="0" algn="l" rtl="0">
              <a:spcBef>
                <a:spcPts val="392"/>
              </a:spcBef>
              <a:spcAft>
                <a:spcPts val="0"/>
              </a:spcAft>
              <a:buNone/>
            </a:pPr>
            <a:endParaRPr/>
          </a:p>
          <a:p>
            <a:pPr marL="342900" lvl="0" indent="-386080" algn="l" rtl="0">
              <a:spcBef>
                <a:spcPts val="392"/>
              </a:spcBef>
              <a:spcAft>
                <a:spcPts val="0"/>
              </a:spcAft>
              <a:buClr>
                <a:srgbClr val="FF0000"/>
              </a:buClr>
              <a:buSzPct val="87943"/>
              <a:buChar char="•"/>
            </a:pPr>
            <a:r>
              <a:rPr lang="en-US" sz="3317">
                <a:solidFill>
                  <a:srgbClr val="FF0000"/>
                </a:solidFill>
              </a:rPr>
              <a:t>Students who are absent on any of these days are still expected to have their design completed and their Google Slides submitted on Google Classroom by Thursday, 10/21/2021.</a:t>
            </a:r>
            <a:endParaRPr sz="3317">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6"/>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Suggested Resources</a:t>
            </a:r>
            <a:endParaRPr/>
          </a:p>
        </p:txBody>
      </p:sp>
      <p:sp>
        <p:nvSpPr>
          <p:cNvPr id="183" name="Google Shape;183;p26"/>
          <p:cNvSpPr txBox="1">
            <a:spLocks noGrp="1"/>
          </p:cNvSpPr>
          <p:nvPr>
            <p:ph type="body" idx="1"/>
          </p:nvPr>
        </p:nvSpPr>
        <p:spPr>
          <a:xfrm>
            <a:off x="457200" y="1600200"/>
            <a:ext cx="8229600" cy="4725900"/>
          </a:xfrm>
          <a:prstGeom prst="rect">
            <a:avLst/>
          </a:prstGeom>
        </p:spPr>
        <p:txBody>
          <a:bodyPr spcFirstLastPara="1" wrap="square" lIns="91425" tIns="45700" rIns="91425" bIns="45700" anchor="t" anchorCtr="0">
            <a:normAutofit fontScale="92500" lnSpcReduction="10000"/>
          </a:bodyPr>
          <a:lstStyle/>
          <a:p>
            <a:pPr marL="457200" lvl="0" indent="-381000" algn="l" rtl="0">
              <a:spcBef>
                <a:spcPts val="360"/>
              </a:spcBef>
              <a:spcAft>
                <a:spcPts val="0"/>
              </a:spcAft>
              <a:buSzPts val="2400"/>
              <a:buAutoNum type="arabicPeriod"/>
            </a:pPr>
            <a:r>
              <a:rPr lang="en-US" sz="2400"/>
              <a:t>NASA article on protecting humans on Mars: </a:t>
            </a:r>
            <a:r>
              <a:rPr lang="en-US" sz="2400" u="sng">
                <a:solidFill>
                  <a:schemeClr val="hlink"/>
                </a:solidFill>
                <a:hlinkClick r:id="rId3"/>
              </a:rPr>
              <a:t>https://www.nasa.gov/feature/goddard/real-martians-how-to-protect-astronauts-from-space-radiation-on-mars</a:t>
            </a:r>
            <a:endParaRPr sz="2400"/>
          </a:p>
          <a:p>
            <a:pPr marL="457200" lvl="0" indent="-381000" algn="l" rtl="0">
              <a:spcBef>
                <a:spcPts val="0"/>
              </a:spcBef>
              <a:spcAft>
                <a:spcPts val="0"/>
              </a:spcAft>
              <a:buSzPts val="2400"/>
              <a:buAutoNum type="arabicPeriod"/>
            </a:pPr>
            <a:r>
              <a:rPr lang="en-US" sz="2400"/>
              <a:t>Phys.org article on how bad the radiation is on Mars: </a:t>
            </a:r>
            <a:r>
              <a:rPr lang="en-US" sz="2400" u="sng">
                <a:solidFill>
                  <a:schemeClr val="hlink"/>
                </a:solidFill>
                <a:hlinkClick r:id="rId4"/>
              </a:rPr>
              <a:t>https://phys.org/news/2016-11-bad-mars.html</a:t>
            </a:r>
            <a:endParaRPr sz="2400"/>
          </a:p>
          <a:p>
            <a:pPr marL="457200" lvl="0" indent="-381000" algn="l" rtl="0">
              <a:spcBef>
                <a:spcPts val="0"/>
              </a:spcBef>
              <a:spcAft>
                <a:spcPts val="0"/>
              </a:spcAft>
              <a:buSzPts val="2400"/>
              <a:buAutoNum type="arabicPeriod"/>
            </a:pPr>
            <a:r>
              <a:rPr lang="en-US" sz="2400"/>
              <a:t>NASA Z Shielding material (video): </a:t>
            </a:r>
            <a:r>
              <a:rPr lang="en-US" sz="2400" u="sng">
                <a:solidFill>
                  <a:schemeClr val="hlink"/>
                </a:solidFill>
                <a:hlinkClick r:id="rId5"/>
              </a:rPr>
              <a:t>https://www.youtube.com/watch?v=oHA8j5bpFcU</a:t>
            </a:r>
            <a:endParaRPr sz="2400"/>
          </a:p>
          <a:p>
            <a:pPr marL="457200" lvl="0" indent="-381000" algn="l" rtl="0">
              <a:spcBef>
                <a:spcPts val="0"/>
              </a:spcBef>
              <a:spcAft>
                <a:spcPts val="0"/>
              </a:spcAft>
              <a:buSzPts val="2400"/>
              <a:buAutoNum type="arabicPeriod"/>
            </a:pPr>
            <a:r>
              <a:rPr lang="en-US" sz="2400"/>
              <a:t>Phys.org article on using Mars “regolith” (loose rocky soil on surface of a planet) as a radiation shielding material: </a:t>
            </a:r>
            <a:r>
              <a:rPr lang="en-US" sz="2400" u="sng">
                <a:solidFill>
                  <a:schemeClr val="hlink"/>
                </a:solidFill>
                <a:hlinkClick r:id="rId6"/>
              </a:rPr>
              <a:t>https://phys.org/news/2012-09-regolith-humans-mars.html</a:t>
            </a:r>
            <a:r>
              <a:rPr lang="en-US" sz="2400"/>
              <a:t> </a:t>
            </a:r>
            <a:endParaRPr sz="2400"/>
          </a:p>
          <a:p>
            <a:pPr marL="457200" lvl="0" indent="-381000" algn="l" rtl="0">
              <a:spcBef>
                <a:spcPts val="0"/>
              </a:spcBef>
              <a:spcAft>
                <a:spcPts val="0"/>
              </a:spcAft>
              <a:buSzPts val="2400"/>
              <a:buAutoNum type="arabicPeriod"/>
            </a:pPr>
            <a:r>
              <a:rPr lang="en-US" sz="2400"/>
              <a:t>Spacearchitect.org article and video proposing way to 3D print a Martian colony using regolith (Martian soil): </a:t>
            </a:r>
            <a:r>
              <a:rPr lang="en-US" sz="2400" u="sng">
                <a:solidFill>
                  <a:schemeClr val="hlink"/>
                </a:solidFill>
                <a:hlinkClick r:id="rId7"/>
              </a:rPr>
              <a:t>https://spacearchitect.org/portfolio-item/3d-printed-mars-habitat-3rd-phase-of-nasas-centennial-challenge/</a:t>
            </a:r>
            <a:r>
              <a:rPr lang="en-US" sz="2400"/>
              <a:t> </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Closing</a:t>
            </a:r>
            <a:endParaRPr/>
          </a:p>
        </p:txBody>
      </p:sp>
      <p:sp>
        <p:nvSpPr>
          <p:cNvPr id="189" name="Google Shape;189;p27"/>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US"/>
              <a:t>What questions do you have to pursue in research?</a:t>
            </a:r>
            <a:endParaRPr/>
          </a:p>
          <a:p>
            <a:pPr marL="342900" lvl="0" indent="-342900" algn="l" rtl="0">
              <a:spcBef>
                <a:spcPts val="0"/>
              </a:spcBef>
              <a:spcAft>
                <a:spcPts val="0"/>
              </a:spcAft>
              <a:buClr>
                <a:schemeClr val="dk1"/>
              </a:buClr>
              <a:buSzPts val="3200"/>
              <a:buChar char="•"/>
            </a:pPr>
            <a:r>
              <a:rPr lang="en-US"/>
              <a:t>This assignment counts as an EDP (40 points). See Google Classroom for the rubric.</a:t>
            </a:r>
            <a:endParaRPr/>
          </a:p>
          <a:p>
            <a:pPr marL="342900" lvl="0" indent="-13970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a:p>
            <a:pPr marL="342900" lvl="0" indent="-342900" algn="l" rtl="0">
              <a:spcBef>
                <a:spcPts val="640"/>
              </a:spcBef>
              <a:spcAft>
                <a:spcPts val="0"/>
              </a:spcAft>
              <a:buClr>
                <a:schemeClr val="dk1"/>
              </a:buClr>
              <a:buSzPts val="3200"/>
              <a:buChar char="•"/>
            </a:pPr>
            <a:r>
              <a:rPr lang="en-US" u="sng"/>
              <a:t>Homework</a:t>
            </a:r>
            <a:r>
              <a:rPr lang="en-US"/>
              <a:t>: Nothing assigned, but this project will need to be done in and outside of class for you to finish on time.</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1406</Words>
  <Application>Microsoft Macintosh PowerPoint</Application>
  <PresentationFormat>On-screen Show (4:3)</PresentationFormat>
  <Paragraphs>88</Paragraphs>
  <Slides>16</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Example of Engineering Design Project Presentation Assignment</vt:lpstr>
      <vt:lpstr>Engineering Design Project (EDP) Protecting Against Hazardous Radiation for the Mission to Mars</vt:lpstr>
      <vt:lpstr>Lesson Overview</vt:lpstr>
      <vt:lpstr>Background Information</vt:lpstr>
      <vt:lpstr>What is Radiation?</vt:lpstr>
      <vt:lpstr>Harmful Waves: Ionizing Radiation in the EM Spectrum, especially Gamma Rays</vt:lpstr>
      <vt:lpstr>Harmful Particles: Alpha and Beta Radiation</vt:lpstr>
      <vt:lpstr>Radiation Sources</vt:lpstr>
      <vt:lpstr>Radiation’s Effect on Human Tissue</vt:lpstr>
      <vt:lpstr>Summary</vt:lpstr>
      <vt:lpstr>Engineering Design Project  Protecting Against Hazardous Radiation for the Mission to Mars</vt:lpstr>
      <vt:lpstr>Design Brief</vt:lpstr>
      <vt:lpstr>Requirements for Presenting  Your Design</vt:lpstr>
      <vt:lpstr>Timeline for Doing Assignment</vt:lpstr>
      <vt:lpstr>Suggested Resources</vt:lpstr>
      <vt:lpstr>Closing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Bryan Holmes</cp:lastModifiedBy>
  <cp:revision>5</cp:revision>
  <dcterms:modified xsi:type="dcterms:W3CDTF">2026-09-21T17:02:30Z</dcterms:modified>
</cp:coreProperties>
</file>