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4"/>
  </p:notesMasterIdLst>
  <p:sldIdLst>
    <p:sldId id="267" r:id="rId2"/>
    <p:sldId id="256" r:id="rId3"/>
    <p:sldId id="257" r:id="rId4"/>
    <p:sldId id="258" r:id="rId5"/>
    <p:sldId id="259" r:id="rId6"/>
    <p:sldId id="260" r:id="rId7"/>
    <p:sldId id="261" r:id="rId8"/>
    <p:sldId id="262" r:id="rId9"/>
    <p:sldId id="263" r:id="rId10"/>
    <p:sldId id="264" r:id="rId11"/>
    <p:sldId id="265" r:id="rId12"/>
    <p:sldId id="266" r:id="rId1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2"/>
    <p:restoredTop sz="94640"/>
  </p:normalViewPr>
  <p:slideViewPr>
    <p:cSldViewPr snapToGrid="0">
      <p:cViewPr varScale="1">
        <p:scale>
          <a:sx n="111" d="100"/>
          <a:sy n="111" d="100"/>
        </p:scale>
        <p:origin x="1608" y="2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9" name="Google Shape;89;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5" name="Google Shape;95;p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9" name="Google Shape;109;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0800e577f4_0_6:notes"/>
          <p:cNvSpPr txBox="1">
            <a:spLocks noGrp="1"/>
          </p:cNvSpPr>
          <p:nvPr>
            <p:ph type="body" idx="1"/>
          </p:nvPr>
        </p:nvSpPr>
        <p:spPr>
          <a:xfrm>
            <a:off x="685785" y="4343385"/>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g10800e577f4_0_6:notes"/>
          <p:cNvSpPr>
            <a:spLocks noGrp="1" noRot="1" noChangeAspect="1"/>
          </p:cNvSpPr>
          <p:nvPr>
            <p:ph type="sldImg" idx="2"/>
          </p:nvPr>
        </p:nvSpPr>
        <p:spPr>
          <a:xfrm>
            <a:off x="1143220" y="685795"/>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0e45da9bb6_0_2:notes"/>
          <p:cNvSpPr txBox="1">
            <a:spLocks noGrp="1"/>
          </p:cNvSpPr>
          <p:nvPr>
            <p:ph type="body" idx="1"/>
          </p:nvPr>
        </p:nvSpPr>
        <p:spPr>
          <a:xfrm>
            <a:off x="685785" y="4343385"/>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g10e45da9bb6_0_2:notes"/>
          <p:cNvSpPr>
            <a:spLocks noGrp="1" noRot="1" noChangeAspect="1"/>
          </p:cNvSpPr>
          <p:nvPr>
            <p:ph type="sldImg" idx="2"/>
          </p:nvPr>
        </p:nvSpPr>
        <p:spPr>
          <a:xfrm>
            <a:off x="1143220" y="685795"/>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10e45da9bb6_0_8:notes"/>
          <p:cNvSpPr txBox="1">
            <a:spLocks noGrp="1"/>
          </p:cNvSpPr>
          <p:nvPr>
            <p:ph type="body" idx="1"/>
          </p:nvPr>
        </p:nvSpPr>
        <p:spPr>
          <a:xfrm>
            <a:off x="685785" y="4343385"/>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g10e45da9bb6_0_8:notes"/>
          <p:cNvSpPr>
            <a:spLocks noGrp="1" noRot="1" noChangeAspect="1"/>
          </p:cNvSpPr>
          <p:nvPr>
            <p:ph type="sldImg" idx="2"/>
          </p:nvPr>
        </p:nvSpPr>
        <p:spPr>
          <a:xfrm>
            <a:off x="1143220" y="685795"/>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0e45da9bb6_0_14:notes"/>
          <p:cNvSpPr txBox="1">
            <a:spLocks noGrp="1"/>
          </p:cNvSpPr>
          <p:nvPr>
            <p:ph type="body" idx="1"/>
          </p:nvPr>
        </p:nvSpPr>
        <p:spPr>
          <a:xfrm>
            <a:off x="685785" y="4343385"/>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g10e45da9bb6_0_14:notes"/>
          <p:cNvSpPr>
            <a:spLocks noGrp="1" noRot="1" noChangeAspect="1"/>
          </p:cNvSpPr>
          <p:nvPr>
            <p:ph type="sldImg" idx="2"/>
          </p:nvPr>
        </p:nvSpPr>
        <p:spPr>
          <a:xfrm>
            <a:off x="1143220" y="685795"/>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0e45da9bb6_0_20:notes"/>
          <p:cNvSpPr txBox="1">
            <a:spLocks noGrp="1"/>
          </p:cNvSpPr>
          <p:nvPr>
            <p:ph type="body" idx="1"/>
          </p:nvPr>
        </p:nvSpPr>
        <p:spPr>
          <a:xfrm>
            <a:off x="685785" y="4343385"/>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g10e45da9bb6_0_20:notes"/>
          <p:cNvSpPr>
            <a:spLocks noGrp="1" noRot="1" noChangeAspect="1"/>
          </p:cNvSpPr>
          <p:nvPr>
            <p:ph type="sldImg" idx="2"/>
          </p:nvPr>
        </p:nvSpPr>
        <p:spPr>
          <a:xfrm>
            <a:off x="1143220" y="685795"/>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0" name="Google Shape;150;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4" name="Google Shape;14;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9" name="Google Shape;29;p5"/>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5" name="Google Shape;35;p6"/>
          <p:cNvSpPr txBox="1">
            <a:spLocks noGrp="1"/>
          </p:cNvSpPr>
          <p:nvPr>
            <p:ph type="body" idx="1"/>
          </p:nvPr>
        </p:nvSpPr>
        <p:spPr>
          <a:xfrm rot="5400000">
            <a:off x="2309019" y="-251619"/>
            <a:ext cx="4525962" cy="82296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6" name="Google Shape;36;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9"/>
        <p:cNvGrpSpPr/>
        <p:nvPr/>
      </p:nvGrpSpPr>
      <p:grpSpPr>
        <a:xfrm>
          <a:off x="0" y="0"/>
          <a:ext cx="0" cy="0"/>
          <a:chOff x="0" y="0"/>
          <a:chExt cx="0" cy="0"/>
        </a:xfrm>
      </p:grpSpPr>
      <p:sp>
        <p:nvSpPr>
          <p:cNvPr id="40" name="Google Shape;40;p7"/>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1" name="Google Shape;41;p7"/>
          <p:cNvSpPr>
            <a:spLocks noGrp="1"/>
          </p:cNvSpPr>
          <p:nvPr>
            <p:ph type="pic" idx="2"/>
          </p:nvPr>
        </p:nvSpPr>
        <p:spPr>
          <a:xfrm>
            <a:off x="1792288" y="612775"/>
            <a:ext cx="5486400" cy="4114800"/>
          </a:xfrm>
          <a:prstGeom prst="rect">
            <a:avLst/>
          </a:prstGeom>
          <a:noFill/>
          <a:ln>
            <a:noFill/>
          </a:ln>
        </p:spPr>
      </p:sp>
      <p:sp>
        <p:nvSpPr>
          <p:cNvPr id="42" name="Google Shape;42;p7"/>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43" name="Google Shape;43;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8" name="Google Shape;48;p8"/>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49" name="Google Shape;49;p8"/>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0" name="Google Shape;50;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5" name="Google Shape;55;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8"/>
        <p:cNvGrpSpPr/>
        <p:nvPr/>
      </p:nvGrpSpPr>
      <p:grpSpPr>
        <a:xfrm>
          <a:off x="0" y="0"/>
          <a:ext cx="0" cy="0"/>
          <a:chOff x="0" y="0"/>
          <a:chExt cx="0" cy="0"/>
        </a:xfrm>
      </p:grpSpPr>
      <p:sp>
        <p:nvSpPr>
          <p:cNvPr id="59" name="Google Shape;59;p1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0" name="Google Shape;60;p1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61" name="Google Shape;61;p10"/>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62" name="Google Shape;62;p1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63" name="Google Shape;63;p1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64" name="Google Shape;64;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7"/>
        <p:cNvGrpSpPr/>
        <p:nvPr/>
      </p:nvGrpSpPr>
      <p:grpSpPr>
        <a:xfrm>
          <a:off x="0" y="0"/>
          <a:ext cx="0" cy="0"/>
          <a:chOff x="0" y="0"/>
          <a:chExt cx="0" cy="0"/>
        </a:xfrm>
      </p:grpSpPr>
      <p:sp>
        <p:nvSpPr>
          <p:cNvPr id="68" name="Google Shape;68;p1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9" name="Google Shape;69;p1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70" name="Google Shape;70;p1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6" name="Google Shape;76;p12"/>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7" name="Google Shape;7;p1"/>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bryanholmesauthor.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nhtsa.go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youtube.com/watch?v=joMK1WZjP7g"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designovations.com/nchrp-report/" TargetMode="External"/><Relationship Id="rId3" Type="http://schemas.openxmlformats.org/officeDocument/2006/relationships/hyperlink" Target="https://www.nhtsa.gov/risky-driving/seat-belts" TargetMode="External"/><Relationship Id="rId7" Type="http://schemas.openxmlformats.org/officeDocument/2006/relationships/hyperlink" Target="https://www.youtube.com/watch?v=bhifYpN21D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dot.nv.gov/safety/roadway-safety-improvements/truck-escape-ramps" TargetMode="External"/><Relationship Id="rId5" Type="http://schemas.openxmlformats.org/officeDocument/2006/relationships/hyperlink" Target="https://auto.howstuffworks.com/car-driving-safety/safety-regulatory-devices/crumple-zone.htm" TargetMode="External"/><Relationship Id="rId4" Type="http://schemas.openxmlformats.org/officeDocument/2006/relationships/hyperlink" Target="https://www.nhtsa.gov/equipment/air-bags"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9AC48-CAB0-7D7D-DE1C-0CAFE2FEBAD8}"/>
              </a:ext>
            </a:extLst>
          </p:cNvPr>
          <p:cNvSpPr>
            <a:spLocks noGrp="1"/>
          </p:cNvSpPr>
          <p:nvPr>
            <p:ph type="title"/>
          </p:nvPr>
        </p:nvSpPr>
        <p:spPr/>
        <p:txBody>
          <a:bodyPr/>
          <a:lstStyle/>
          <a:p>
            <a:r>
              <a:rPr lang="en-US" dirty="0"/>
              <a:t>Example of Research Project Assignment</a:t>
            </a:r>
          </a:p>
        </p:txBody>
      </p:sp>
      <p:sp>
        <p:nvSpPr>
          <p:cNvPr id="3" name="Text Placeholder 2">
            <a:extLst>
              <a:ext uri="{FF2B5EF4-FFF2-40B4-BE49-F238E27FC236}">
                <a16:creationId xmlns:a16="http://schemas.microsoft.com/office/drawing/2014/main" id="{DE342E96-C9F1-13AF-F3D4-68F2AAD6CD48}"/>
              </a:ext>
            </a:extLst>
          </p:cNvPr>
          <p:cNvSpPr>
            <a:spLocks noGrp="1"/>
          </p:cNvSpPr>
          <p:nvPr>
            <p:ph type="body" idx="1"/>
          </p:nvPr>
        </p:nvSpPr>
        <p:spPr>
          <a:xfrm>
            <a:off x="457200" y="1600199"/>
            <a:ext cx="8455306" cy="4983163"/>
          </a:xfrm>
        </p:spPr>
        <p:txBody>
          <a:bodyPr/>
          <a:lstStyle/>
          <a:p>
            <a:r>
              <a:rPr lang="en-US" sz="2800" dirty="0"/>
              <a:t>This assignment was my way </a:t>
            </a:r>
            <a:r>
              <a:rPr lang="en-US" sz="2800"/>
              <a:t>of flipping </a:t>
            </a:r>
            <a:r>
              <a:rPr lang="en-US" sz="2800" dirty="0"/>
              <a:t>a lecture into a more student-centered activity.</a:t>
            </a:r>
          </a:p>
          <a:p>
            <a:pPr lvl="1"/>
            <a:r>
              <a:rPr lang="en-US" sz="2400" dirty="0"/>
              <a:t>Rather than my lecturing and covering all the topics, I gave an introductory lecture of about 20 minutes, then let each student group (crew) pick a topic, research it, then present their findings to the class—the total time for this assignment was two class days.</a:t>
            </a:r>
          </a:p>
          <a:p>
            <a:pPr lvl="1"/>
            <a:r>
              <a:rPr lang="en-US" sz="2400" dirty="0"/>
              <a:t>Students took notes as each crew presented.</a:t>
            </a:r>
          </a:p>
          <a:p>
            <a:r>
              <a:rPr lang="en-US" sz="2800" dirty="0"/>
              <a:t>I organized this assignment by having a slide for each class period showing which crew picked which topic.</a:t>
            </a:r>
          </a:p>
          <a:p>
            <a:r>
              <a:rPr lang="en-US" sz="2800" dirty="0"/>
              <a:t>Download for free at: </a:t>
            </a:r>
            <a:r>
              <a:rPr lang="en-US" sz="2000" dirty="0">
                <a:hlinkClick r:id="rId2"/>
              </a:rPr>
              <a:t>https://bryanholmesauthor.com</a:t>
            </a:r>
            <a:r>
              <a:rPr lang="en-US" sz="2000" dirty="0"/>
              <a:t> </a:t>
            </a:r>
          </a:p>
          <a:p>
            <a:endParaRPr lang="en-US" sz="2800" dirty="0"/>
          </a:p>
        </p:txBody>
      </p:sp>
    </p:spTree>
    <p:extLst>
      <p:ext uri="{BB962C8B-B14F-4D97-AF65-F5344CB8AC3E}">
        <p14:creationId xmlns:p14="http://schemas.microsoft.com/office/powerpoint/2010/main" val="811625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ctrTitle"/>
          </p:nvPr>
        </p:nvSpPr>
        <p:spPr>
          <a:xfrm>
            <a:off x="685800" y="561825"/>
            <a:ext cx="7772400" cy="20829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000"/>
              <a:buFont typeface="Calibri"/>
              <a:buNone/>
            </a:pPr>
            <a:r>
              <a:rPr lang="en-US" sz="4000" b="1"/>
              <a:t>Research Project</a:t>
            </a:r>
            <a:br>
              <a:rPr lang="en-US" sz="4000" b="0" i="0" u="none">
                <a:solidFill>
                  <a:schemeClr val="dk1"/>
                </a:solidFill>
                <a:latin typeface="Calibri"/>
                <a:ea typeface="Calibri"/>
                <a:cs typeface="Calibri"/>
                <a:sym typeface="Calibri"/>
              </a:rPr>
            </a:br>
            <a:r>
              <a:rPr lang="en-US" sz="4000" i="1"/>
              <a:t>Car and Highway Safety Features that Reduce the Effects of a Collision</a:t>
            </a:r>
            <a:r>
              <a:rPr lang="en-US" sz="4000" b="0" i="1" u="none">
                <a:solidFill>
                  <a:schemeClr val="dk1"/>
                </a:solidFill>
                <a:latin typeface="Calibri"/>
                <a:ea typeface="Calibri"/>
                <a:cs typeface="Calibri"/>
                <a:sym typeface="Calibri"/>
              </a:rPr>
              <a:t> </a:t>
            </a:r>
            <a:endParaRPr/>
          </a:p>
        </p:txBody>
      </p:sp>
      <p:sp>
        <p:nvSpPr>
          <p:cNvPr id="85" name="Google Shape;85;p13"/>
          <p:cNvSpPr txBox="1">
            <a:spLocks noGrp="1"/>
          </p:cNvSpPr>
          <p:nvPr>
            <p:ph type="subTitle" idx="1"/>
          </p:nvPr>
        </p:nvSpPr>
        <p:spPr>
          <a:xfrm>
            <a:off x="1371600" y="5374250"/>
            <a:ext cx="6400800" cy="1179000"/>
          </a:xfrm>
          <a:prstGeom prst="rect">
            <a:avLst/>
          </a:prstGeom>
          <a:noFill/>
          <a:ln>
            <a:noFill/>
          </a:ln>
        </p:spPr>
        <p:txBody>
          <a:bodyPr spcFirstLastPara="1" wrap="square" lIns="91425" tIns="45700" rIns="91425" bIns="45700" anchor="t" anchorCtr="0">
            <a:noAutofit/>
          </a:bodyPr>
          <a:lstStyle/>
          <a:p>
            <a:pPr marL="0" lvl="0" indent="0" algn="ctr" rtl="0">
              <a:lnSpc>
                <a:spcPct val="80000"/>
              </a:lnSpc>
              <a:spcBef>
                <a:spcPts val="0"/>
              </a:spcBef>
              <a:spcAft>
                <a:spcPts val="0"/>
              </a:spcAft>
              <a:buClr>
                <a:srgbClr val="898989"/>
              </a:buClr>
              <a:buSzPts val="3000"/>
              <a:buNone/>
            </a:pPr>
            <a:r>
              <a:rPr lang="en-US" sz="3000">
                <a:solidFill>
                  <a:srgbClr val="898989"/>
                </a:solidFill>
              </a:rPr>
              <a:t>8th Grade Science</a:t>
            </a:r>
            <a:endParaRPr/>
          </a:p>
          <a:p>
            <a:pPr marL="0" lvl="0" indent="0" algn="ctr" rtl="0">
              <a:lnSpc>
                <a:spcPct val="80000"/>
              </a:lnSpc>
              <a:spcBef>
                <a:spcPts val="600"/>
              </a:spcBef>
              <a:spcAft>
                <a:spcPts val="0"/>
              </a:spcAft>
              <a:buClr>
                <a:srgbClr val="898989"/>
              </a:buClr>
              <a:buSzPts val="3000"/>
              <a:buNone/>
            </a:pPr>
            <a:r>
              <a:rPr lang="en-US" sz="3000">
                <a:solidFill>
                  <a:srgbClr val="898989"/>
                </a:solidFill>
              </a:rPr>
              <a:t>Mr. Holmes</a:t>
            </a:r>
            <a:endParaRPr/>
          </a:p>
        </p:txBody>
      </p:sp>
      <p:pic>
        <p:nvPicPr>
          <p:cNvPr id="86" name="Google Shape;86;p13"/>
          <p:cNvPicPr preferRelativeResize="0"/>
          <p:nvPr/>
        </p:nvPicPr>
        <p:blipFill>
          <a:blip r:embed="rId3">
            <a:alphaModFix/>
          </a:blip>
          <a:stretch>
            <a:fillRect/>
          </a:stretch>
        </p:blipFill>
        <p:spPr>
          <a:xfrm>
            <a:off x="2621075" y="2644725"/>
            <a:ext cx="3901857" cy="2424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400"/>
              <a:buFont typeface="Calibri"/>
              <a:buNone/>
            </a:pPr>
            <a:r>
              <a:rPr lang="en-US"/>
              <a:t>Lesson Overview</a:t>
            </a:r>
            <a:endParaRPr/>
          </a:p>
        </p:txBody>
      </p:sp>
      <p:sp>
        <p:nvSpPr>
          <p:cNvPr id="92" name="Google Shape;92;p14"/>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298450" algn="l" rtl="0">
              <a:lnSpc>
                <a:spcPct val="100000"/>
              </a:lnSpc>
              <a:spcBef>
                <a:spcPts val="640"/>
              </a:spcBef>
              <a:spcAft>
                <a:spcPts val="0"/>
              </a:spcAft>
              <a:buClr>
                <a:srgbClr val="FF0000"/>
              </a:buClr>
              <a:buSzPts val="2500"/>
              <a:buFont typeface="Arial"/>
              <a:buChar char="•"/>
            </a:pPr>
            <a:r>
              <a:rPr lang="en-US" sz="2500" u="sng">
                <a:solidFill>
                  <a:srgbClr val="FF0000"/>
                </a:solidFill>
              </a:rPr>
              <a:t>Learning Target</a:t>
            </a:r>
            <a:r>
              <a:rPr lang="en-US" sz="2500">
                <a:solidFill>
                  <a:srgbClr val="FF0000"/>
                </a:solidFill>
              </a:rPr>
              <a:t>: I can research and present a topic on how different car and highway safety features have reduced the impact of car collisions.</a:t>
            </a:r>
            <a:endParaRPr sz="2500">
              <a:solidFill>
                <a:srgbClr val="FF0000"/>
              </a:solidFill>
            </a:endParaRPr>
          </a:p>
          <a:p>
            <a:pPr marL="342900" marR="0" lvl="0" indent="-209550" algn="l" rtl="0">
              <a:lnSpc>
                <a:spcPct val="100000"/>
              </a:lnSpc>
              <a:spcBef>
                <a:spcPts val="640"/>
              </a:spcBef>
              <a:spcAft>
                <a:spcPts val="0"/>
              </a:spcAft>
              <a:buSzPts val="1100"/>
              <a:buChar char="•"/>
            </a:pPr>
            <a:r>
              <a:rPr lang="en-US" sz="2500" u="sng"/>
              <a:t>Directions</a:t>
            </a:r>
            <a:r>
              <a:rPr lang="en-US" sz="2500"/>
              <a:t>: This lesson is a research project assignment. You and your crew will pick a topic and research it today, then present it in class tomorrow. We will go through this presentation to prepare you, then you will get most of the period to do your research. You will be graded as a crew using the rubric posted in Google Classroom.</a:t>
            </a:r>
            <a:endParaRPr sz="2500"/>
          </a:p>
          <a:p>
            <a:pPr marL="342900" marR="0" lvl="0" indent="-298450" algn="l" rtl="0">
              <a:lnSpc>
                <a:spcPct val="100000"/>
              </a:lnSpc>
              <a:spcBef>
                <a:spcPts val="640"/>
              </a:spcBef>
              <a:spcAft>
                <a:spcPts val="0"/>
              </a:spcAft>
              <a:buSzPts val="2500"/>
              <a:buChar char="•"/>
            </a:pPr>
            <a:r>
              <a:rPr lang="en-US" sz="2500"/>
              <a:t>REMOTE STUDENTS: Pick two of the safety features listed and write a one-page paper summarizing how they work and how they reduce force and energy in a collision.</a:t>
            </a:r>
            <a:endParaRPr sz="25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457200" y="12"/>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400"/>
              <a:buFont typeface="Calibri"/>
              <a:buNone/>
            </a:pPr>
            <a:r>
              <a:rPr lang="en-US"/>
              <a:t>Danger of Car Collisions</a:t>
            </a:r>
            <a:endParaRPr/>
          </a:p>
        </p:txBody>
      </p:sp>
      <p:sp>
        <p:nvSpPr>
          <p:cNvPr id="98" name="Google Shape;98;p15"/>
          <p:cNvSpPr txBox="1">
            <a:spLocks noGrp="1"/>
          </p:cNvSpPr>
          <p:nvPr>
            <p:ph type="body" idx="1"/>
          </p:nvPr>
        </p:nvSpPr>
        <p:spPr>
          <a:xfrm>
            <a:off x="457200" y="974700"/>
            <a:ext cx="8229600" cy="5883300"/>
          </a:xfrm>
          <a:prstGeom prst="rect">
            <a:avLst/>
          </a:prstGeom>
          <a:noFill/>
          <a:ln>
            <a:noFill/>
          </a:ln>
        </p:spPr>
        <p:txBody>
          <a:bodyPr spcFirstLastPara="1" wrap="square" lIns="91425" tIns="45700" rIns="91425" bIns="45700" anchor="t" anchorCtr="0">
            <a:noAutofit/>
          </a:bodyPr>
          <a:lstStyle/>
          <a:p>
            <a:pPr marL="457200" marR="0" lvl="0" indent="-431800" algn="l" rtl="0">
              <a:lnSpc>
                <a:spcPct val="100000"/>
              </a:lnSpc>
              <a:spcBef>
                <a:spcPts val="0"/>
              </a:spcBef>
              <a:spcAft>
                <a:spcPts val="0"/>
              </a:spcAft>
              <a:buSzPts val="3200"/>
              <a:buChar char="•"/>
            </a:pPr>
            <a:r>
              <a:rPr lang="en-US"/>
              <a:t>38,680 lives were lost in 2020 on U.S. roads, and most of these deaths were due to collisions.</a:t>
            </a:r>
            <a:endParaRPr/>
          </a:p>
          <a:p>
            <a:pPr marL="1371600" marR="0" lvl="1" indent="-406400" algn="l" rtl="0">
              <a:lnSpc>
                <a:spcPct val="100000"/>
              </a:lnSpc>
              <a:spcBef>
                <a:spcPts val="0"/>
              </a:spcBef>
              <a:spcAft>
                <a:spcPts val="0"/>
              </a:spcAft>
              <a:buSzPts val="2800"/>
              <a:buChar char="–"/>
            </a:pPr>
            <a:r>
              <a:rPr lang="en-US"/>
              <a:t>Cars colliding with other cars.</a:t>
            </a:r>
            <a:endParaRPr/>
          </a:p>
          <a:p>
            <a:pPr marL="1371600" marR="0" lvl="1" indent="-342900" algn="l" rtl="0">
              <a:lnSpc>
                <a:spcPct val="100000"/>
              </a:lnSpc>
              <a:spcBef>
                <a:spcPts val="0"/>
              </a:spcBef>
              <a:spcAft>
                <a:spcPts val="0"/>
              </a:spcAft>
              <a:buSzPts val="1800"/>
              <a:buChar char="–"/>
            </a:pPr>
            <a:r>
              <a:rPr lang="en-US"/>
              <a:t>Cars colliding with other objects, such as highway features, buildings, trees, etc.</a:t>
            </a:r>
            <a:endParaRPr/>
          </a:p>
          <a:p>
            <a:pPr marL="457200" marR="0" lvl="0" indent="-342900" algn="l" rtl="0">
              <a:lnSpc>
                <a:spcPct val="100000"/>
              </a:lnSpc>
              <a:spcBef>
                <a:spcPts val="0"/>
              </a:spcBef>
              <a:spcAft>
                <a:spcPts val="0"/>
              </a:spcAft>
              <a:buClr>
                <a:srgbClr val="FF0000"/>
              </a:buClr>
              <a:buSzPts val="1800"/>
              <a:buChar char="•"/>
            </a:pPr>
            <a:r>
              <a:rPr lang="en-US">
                <a:solidFill>
                  <a:srgbClr val="FF0000"/>
                </a:solidFill>
              </a:rPr>
              <a:t>What kills people in car accidents is the excessive force and energy of the collision.</a:t>
            </a:r>
            <a:endParaRPr>
              <a:solidFill>
                <a:srgbClr val="FF0000"/>
              </a:solidFill>
            </a:endParaRPr>
          </a:p>
          <a:p>
            <a:pPr marL="457200" marR="0" lvl="0" indent="-342900" algn="l" rtl="0">
              <a:lnSpc>
                <a:spcPct val="100000"/>
              </a:lnSpc>
              <a:spcBef>
                <a:spcPts val="0"/>
              </a:spcBef>
              <a:spcAft>
                <a:spcPts val="0"/>
              </a:spcAft>
              <a:buSzPts val="1800"/>
              <a:buChar char="•"/>
            </a:pPr>
            <a:r>
              <a:rPr lang="en-US"/>
              <a:t>The </a:t>
            </a:r>
            <a:r>
              <a:rPr lang="en-US" u="sng">
                <a:solidFill>
                  <a:schemeClr val="hlink"/>
                </a:solidFill>
                <a:hlinkClick r:id="rId3"/>
              </a:rPr>
              <a:t>National Highway Traffic Safety Administration (NHSTA)</a:t>
            </a:r>
            <a:r>
              <a:rPr lang="en-US"/>
              <a:t> is the government agency responsible for tracking this information and investigating road accidents.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6"/>
          <p:cNvSpPr txBox="1">
            <a:spLocks noGrp="1"/>
          </p:cNvSpPr>
          <p:nvPr>
            <p:ph type="title"/>
          </p:nvPr>
        </p:nvSpPr>
        <p:spPr>
          <a:xfrm>
            <a:off x="235350" y="28950"/>
            <a:ext cx="86733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400"/>
              <a:buFont typeface="Calibri"/>
              <a:buNone/>
            </a:pPr>
            <a:r>
              <a:rPr lang="en-US"/>
              <a:t>Progress in Safety Features</a:t>
            </a:r>
            <a:endParaRPr/>
          </a:p>
        </p:txBody>
      </p:sp>
      <p:sp>
        <p:nvSpPr>
          <p:cNvPr id="104" name="Google Shape;104;p16"/>
          <p:cNvSpPr txBox="1">
            <a:spLocks noGrp="1"/>
          </p:cNvSpPr>
          <p:nvPr>
            <p:ph type="body" idx="1"/>
          </p:nvPr>
        </p:nvSpPr>
        <p:spPr>
          <a:xfrm>
            <a:off x="416250" y="1171950"/>
            <a:ext cx="5520600" cy="5686200"/>
          </a:xfrm>
          <a:prstGeom prst="rect">
            <a:avLst/>
          </a:prstGeom>
          <a:noFill/>
          <a:ln>
            <a:noFill/>
          </a:ln>
        </p:spPr>
        <p:txBody>
          <a:bodyPr spcFirstLastPara="1" wrap="square" lIns="91425" tIns="45700" rIns="91425" bIns="45700" anchor="t" anchorCtr="0">
            <a:noAutofit/>
          </a:bodyPr>
          <a:lstStyle/>
          <a:p>
            <a:pPr marL="342900" lvl="0" indent="-374650" algn="l" rtl="0">
              <a:lnSpc>
                <a:spcPct val="90000"/>
              </a:lnSpc>
              <a:spcBef>
                <a:spcPts val="540"/>
              </a:spcBef>
              <a:spcAft>
                <a:spcPts val="0"/>
              </a:spcAft>
              <a:buSzPts val="3200"/>
              <a:buChar char="•"/>
            </a:pPr>
            <a:r>
              <a:rPr lang="en-US"/>
              <a:t>Car and highway safety features have improved over the years, and far fewer people are injured or killed, compared to the past.</a:t>
            </a:r>
            <a:endParaRPr/>
          </a:p>
          <a:p>
            <a:pPr marL="914400" lvl="1" indent="-406400" algn="l" rtl="0">
              <a:lnSpc>
                <a:spcPct val="90000"/>
              </a:lnSpc>
              <a:spcBef>
                <a:spcPts val="540"/>
              </a:spcBef>
              <a:spcAft>
                <a:spcPts val="0"/>
              </a:spcAft>
              <a:buSzPts val="2800"/>
              <a:buChar char="–"/>
            </a:pPr>
            <a:r>
              <a:rPr lang="en-US" sz="2800"/>
              <a:t>According to NHSTA, cars today have a 56% lower risk of causing a deadly accident compared to cars in the 1950’s.</a:t>
            </a:r>
            <a:endParaRPr sz="2800"/>
          </a:p>
          <a:p>
            <a:pPr marL="342900" lvl="0" indent="-374650" algn="l" rtl="0">
              <a:lnSpc>
                <a:spcPct val="90000"/>
              </a:lnSpc>
              <a:spcBef>
                <a:spcPts val="540"/>
              </a:spcBef>
              <a:spcAft>
                <a:spcPts val="0"/>
              </a:spcAft>
              <a:buClr>
                <a:srgbClr val="FF0000"/>
              </a:buClr>
              <a:buSzPts val="3200"/>
              <a:buChar char="•"/>
            </a:pPr>
            <a:r>
              <a:rPr lang="en-US">
                <a:solidFill>
                  <a:srgbClr val="FF0000"/>
                </a:solidFill>
              </a:rPr>
              <a:t>These safety features reduce the force and energy of the collision on people’s bodies.</a:t>
            </a:r>
            <a:endParaRPr>
              <a:solidFill>
                <a:srgbClr val="FF0000"/>
              </a:solidFill>
            </a:endParaRPr>
          </a:p>
        </p:txBody>
      </p:sp>
      <p:pic>
        <p:nvPicPr>
          <p:cNvPr id="105" name="Google Shape;105;p16"/>
          <p:cNvPicPr preferRelativeResize="0"/>
          <p:nvPr/>
        </p:nvPicPr>
        <p:blipFill>
          <a:blip r:embed="rId3">
            <a:alphaModFix/>
          </a:blip>
          <a:stretch>
            <a:fillRect/>
          </a:stretch>
        </p:blipFill>
        <p:spPr>
          <a:xfrm>
            <a:off x="6006300" y="949950"/>
            <a:ext cx="2902350" cy="4143105"/>
          </a:xfrm>
          <a:prstGeom prst="rect">
            <a:avLst/>
          </a:prstGeom>
          <a:noFill/>
          <a:ln>
            <a:noFill/>
          </a:ln>
        </p:spPr>
      </p:pic>
      <p:sp>
        <p:nvSpPr>
          <p:cNvPr id="106" name="Google Shape;106;p16"/>
          <p:cNvSpPr txBox="1"/>
          <p:nvPr/>
        </p:nvSpPr>
        <p:spPr>
          <a:xfrm>
            <a:off x="5957475" y="5194200"/>
            <a:ext cx="3000000" cy="153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a:solidFill>
                  <a:srgbClr val="FF0000"/>
                </a:solidFill>
              </a:rPr>
              <a:t>We watched this video at the start of this unit:</a:t>
            </a:r>
            <a:endParaRPr sz="2200">
              <a:solidFill>
                <a:srgbClr val="FF0000"/>
              </a:solidFill>
            </a:endParaRPr>
          </a:p>
          <a:p>
            <a:pPr marL="0" lvl="0" indent="0" algn="ctr" rtl="0">
              <a:spcBef>
                <a:spcPts val="0"/>
              </a:spcBef>
              <a:spcAft>
                <a:spcPts val="0"/>
              </a:spcAft>
              <a:buNone/>
            </a:pPr>
            <a:r>
              <a:rPr lang="en-US" sz="1800" u="sng">
                <a:solidFill>
                  <a:srgbClr val="6B9F25"/>
                </a:solidFill>
                <a:hlinkClick r:id="rId4">
                  <a:extLst>
                    <a:ext uri="{A12FA001-AC4F-418D-AE19-62706E023703}">
                      <ahyp:hlinkClr xmlns:ahyp="http://schemas.microsoft.com/office/drawing/2018/hyperlinkcolor" val="tx"/>
                    </a:ext>
                  </a:extLst>
                </a:hlinkClick>
              </a:rPr>
              <a:t>https://www.youtube.com/watch?v=joMK1WZjP7g</a:t>
            </a:r>
            <a:r>
              <a:rPr lang="en-US" sz="1800">
                <a:solidFill>
                  <a:srgbClr val="FF0000"/>
                </a:solidFill>
              </a:rPr>
              <a:t> </a:t>
            </a:r>
            <a:br>
              <a:rPr lang="en-US" sz="1800">
                <a:solidFill>
                  <a:schemeClr val="dk1"/>
                </a:solidFill>
              </a:rPr>
            </a:br>
            <a:endParaRPr sz="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7"/>
          <p:cNvSpPr txBox="1">
            <a:spLocks noGrp="1"/>
          </p:cNvSpPr>
          <p:nvPr>
            <p:ph type="title"/>
          </p:nvPr>
        </p:nvSpPr>
        <p:spPr>
          <a:xfrm>
            <a:off x="513225" y="50530"/>
            <a:ext cx="8229600" cy="7227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400"/>
              <a:buFont typeface="Calibri"/>
              <a:buNone/>
            </a:pPr>
            <a:r>
              <a:rPr lang="en-US"/>
              <a:t>Research Project Assignment</a:t>
            </a:r>
            <a:endParaRPr/>
          </a:p>
        </p:txBody>
      </p:sp>
      <p:sp>
        <p:nvSpPr>
          <p:cNvPr id="112" name="Google Shape;112;p17"/>
          <p:cNvSpPr txBox="1">
            <a:spLocks noGrp="1"/>
          </p:cNvSpPr>
          <p:nvPr>
            <p:ph type="body" idx="1"/>
          </p:nvPr>
        </p:nvSpPr>
        <p:spPr>
          <a:xfrm>
            <a:off x="190575" y="625200"/>
            <a:ext cx="8874900" cy="6084900"/>
          </a:xfrm>
          <a:prstGeom prst="rect">
            <a:avLst/>
          </a:prstGeom>
          <a:noFill/>
          <a:ln>
            <a:noFill/>
          </a:ln>
        </p:spPr>
        <p:txBody>
          <a:bodyPr spcFirstLastPara="1" wrap="square" lIns="91425" tIns="45700" rIns="91425" bIns="45700" anchor="t" anchorCtr="0">
            <a:noAutofit/>
          </a:bodyPr>
          <a:lstStyle/>
          <a:p>
            <a:pPr marL="457200" marR="0" lvl="0" indent="-387350" algn="l" rtl="0">
              <a:lnSpc>
                <a:spcPct val="90000"/>
              </a:lnSpc>
              <a:spcBef>
                <a:spcPts val="600"/>
              </a:spcBef>
              <a:spcAft>
                <a:spcPts val="0"/>
              </a:spcAft>
              <a:buSzPts val="2500"/>
              <a:buChar char="•"/>
            </a:pPr>
            <a:r>
              <a:rPr lang="en-US" sz="2500"/>
              <a:t>For this assignment, each crew must choose one of the following options, research it, then present your findings to the class. There is a suggested source under each topic.</a:t>
            </a:r>
            <a:endParaRPr sz="2500"/>
          </a:p>
          <a:p>
            <a:pPr marL="914400" marR="0" lvl="1" indent="-361950" algn="l" rtl="0">
              <a:lnSpc>
                <a:spcPct val="90000"/>
              </a:lnSpc>
              <a:spcBef>
                <a:spcPts val="600"/>
              </a:spcBef>
              <a:spcAft>
                <a:spcPts val="0"/>
              </a:spcAft>
              <a:buSzPts val="2100"/>
              <a:buChar char="–"/>
            </a:pPr>
            <a:r>
              <a:rPr lang="en-US" sz="2100"/>
              <a:t>Safety belts</a:t>
            </a:r>
            <a:endParaRPr sz="2100"/>
          </a:p>
          <a:p>
            <a:pPr marL="1371600" marR="0" lvl="2" indent="-361950" algn="l" rtl="0">
              <a:lnSpc>
                <a:spcPct val="90000"/>
              </a:lnSpc>
              <a:spcBef>
                <a:spcPts val="600"/>
              </a:spcBef>
              <a:spcAft>
                <a:spcPts val="0"/>
              </a:spcAft>
              <a:buSzPts val="2100"/>
              <a:buChar char="•"/>
            </a:pPr>
            <a:r>
              <a:rPr lang="en-US" sz="2100" u="sng">
                <a:solidFill>
                  <a:schemeClr val="hlink"/>
                </a:solidFill>
                <a:hlinkClick r:id="rId3"/>
              </a:rPr>
              <a:t>https://www.nhtsa.gov/risky-driving/seat-belts</a:t>
            </a:r>
            <a:r>
              <a:rPr lang="en-US" sz="2100"/>
              <a:t> </a:t>
            </a:r>
            <a:endParaRPr sz="2100"/>
          </a:p>
          <a:p>
            <a:pPr marL="914400" marR="0" lvl="1" indent="-361950" algn="l" rtl="0">
              <a:lnSpc>
                <a:spcPct val="90000"/>
              </a:lnSpc>
              <a:spcBef>
                <a:spcPts val="600"/>
              </a:spcBef>
              <a:spcAft>
                <a:spcPts val="0"/>
              </a:spcAft>
              <a:buSzPts val="2100"/>
              <a:buChar char="–"/>
            </a:pPr>
            <a:r>
              <a:rPr lang="en-US" sz="2100"/>
              <a:t>Airbags</a:t>
            </a:r>
            <a:endParaRPr sz="2100"/>
          </a:p>
          <a:p>
            <a:pPr marL="1371600" marR="0" lvl="2" indent="-361950" algn="l" rtl="0">
              <a:lnSpc>
                <a:spcPct val="90000"/>
              </a:lnSpc>
              <a:spcBef>
                <a:spcPts val="600"/>
              </a:spcBef>
              <a:spcAft>
                <a:spcPts val="0"/>
              </a:spcAft>
              <a:buSzPts val="2100"/>
              <a:buChar char="•"/>
            </a:pPr>
            <a:r>
              <a:rPr lang="en-US" sz="2100" u="sng">
                <a:solidFill>
                  <a:schemeClr val="hlink"/>
                </a:solidFill>
                <a:hlinkClick r:id="rId4"/>
              </a:rPr>
              <a:t>https://www.nhtsa.gov/equipment/air-bags</a:t>
            </a:r>
            <a:r>
              <a:rPr lang="en-US" sz="2100"/>
              <a:t> </a:t>
            </a:r>
            <a:endParaRPr sz="2100"/>
          </a:p>
          <a:p>
            <a:pPr marL="914400" marR="0" lvl="1" indent="-361950" algn="l" rtl="0">
              <a:lnSpc>
                <a:spcPct val="90000"/>
              </a:lnSpc>
              <a:spcBef>
                <a:spcPts val="600"/>
              </a:spcBef>
              <a:spcAft>
                <a:spcPts val="0"/>
              </a:spcAft>
              <a:buSzPts val="2100"/>
              <a:buChar char="–"/>
            </a:pPr>
            <a:r>
              <a:rPr lang="en-US" sz="2100"/>
              <a:t>Crumple zones</a:t>
            </a:r>
            <a:endParaRPr sz="2100"/>
          </a:p>
          <a:p>
            <a:pPr marL="1371600" marR="0" lvl="2" indent="-361950" algn="l" rtl="0">
              <a:lnSpc>
                <a:spcPct val="90000"/>
              </a:lnSpc>
              <a:spcBef>
                <a:spcPts val="600"/>
              </a:spcBef>
              <a:spcAft>
                <a:spcPts val="0"/>
              </a:spcAft>
              <a:buSzPts val="2100"/>
              <a:buChar char="•"/>
            </a:pPr>
            <a:r>
              <a:rPr lang="en-US" sz="2100" u="sng">
                <a:solidFill>
                  <a:schemeClr val="hlink"/>
                </a:solidFill>
                <a:hlinkClick r:id="rId5"/>
              </a:rPr>
              <a:t>https://auto.howstuffworks.com/car-driving-safety/safety-regulatory-devices/crumple-zone.htm</a:t>
            </a:r>
            <a:r>
              <a:rPr lang="en-US" sz="2100"/>
              <a:t> </a:t>
            </a:r>
            <a:endParaRPr sz="2100"/>
          </a:p>
          <a:p>
            <a:pPr marL="914400" marR="0" lvl="1" indent="-361950" algn="l" rtl="0">
              <a:lnSpc>
                <a:spcPct val="90000"/>
              </a:lnSpc>
              <a:spcBef>
                <a:spcPts val="600"/>
              </a:spcBef>
              <a:spcAft>
                <a:spcPts val="0"/>
              </a:spcAft>
              <a:buSzPts val="2100"/>
              <a:buChar char="–"/>
            </a:pPr>
            <a:r>
              <a:rPr lang="en-US" sz="2100"/>
              <a:t>Runaway ramps</a:t>
            </a:r>
            <a:endParaRPr sz="2100"/>
          </a:p>
          <a:p>
            <a:pPr marL="1371600" marR="0" lvl="2" indent="-361950" algn="l" rtl="0">
              <a:lnSpc>
                <a:spcPct val="90000"/>
              </a:lnSpc>
              <a:spcBef>
                <a:spcPts val="600"/>
              </a:spcBef>
              <a:spcAft>
                <a:spcPts val="0"/>
              </a:spcAft>
              <a:buSzPts val="2100"/>
              <a:buChar char="•"/>
            </a:pPr>
            <a:r>
              <a:rPr lang="en-US" sz="2100" u="sng">
                <a:solidFill>
                  <a:schemeClr val="hlink"/>
                </a:solidFill>
                <a:hlinkClick r:id="rId6"/>
              </a:rPr>
              <a:t>https://www.dot.nv.gov/safety/roadway-safety-improvements/truck-escape-ramps</a:t>
            </a:r>
            <a:r>
              <a:rPr lang="en-US" sz="2100"/>
              <a:t> </a:t>
            </a:r>
            <a:endParaRPr sz="2100"/>
          </a:p>
          <a:p>
            <a:pPr marL="914400" marR="0" lvl="1" indent="-361950" algn="l" rtl="0">
              <a:lnSpc>
                <a:spcPct val="90000"/>
              </a:lnSpc>
              <a:spcBef>
                <a:spcPts val="600"/>
              </a:spcBef>
              <a:spcAft>
                <a:spcPts val="0"/>
              </a:spcAft>
              <a:buSzPts val="2100"/>
              <a:buChar char="–"/>
            </a:pPr>
            <a:r>
              <a:rPr lang="en-US" sz="2100"/>
              <a:t>Highway collapsible barriers (filled with sand or water)</a:t>
            </a:r>
            <a:endParaRPr sz="2100"/>
          </a:p>
          <a:p>
            <a:pPr marL="1371600" marR="0" lvl="2" indent="-361950" algn="l" rtl="0">
              <a:lnSpc>
                <a:spcPct val="90000"/>
              </a:lnSpc>
              <a:spcBef>
                <a:spcPts val="600"/>
              </a:spcBef>
              <a:spcAft>
                <a:spcPts val="0"/>
              </a:spcAft>
              <a:buSzPts val="2100"/>
              <a:buChar char="•"/>
            </a:pPr>
            <a:r>
              <a:rPr lang="en-US" sz="2100" u="sng">
                <a:solidFill>
                  <a:schemeClr val="hlink"/>
                </a:solidFill>
                <a:hlinkClick r:id="rId7"/>
              </a:rPr>
              <a:t>https://www.youtube.com/watch?v=bhifYpN21Dg</a:t>
            </a:r>
            <a:r>
              <a:rPr lang="en-US" sz="2100"/>
              <a:t> </a:t>
            </a:r>
            <a:endParaRPr sz="2100"/>
          </a:p>
          <a:p>
            <a:pPr marL="914400" marR="0" lvl="1" indent="-361950" algn="l" rtl="0">
              <a:lnSpc>
                <a:spcPct val="90000"/>
              </a:lnSpc>
              <a:spcBef>
                <a:spcPts val="600"/>
              </a:spcBef>
              <a:spcAft>
                <a:spcPts val="0"/>
              </a:spcAft>
              <a:buSzPts val="2100"/>
              <a:buChar char="–"/>
            </a:pPr>
            <a:r>
              <a:rPr lang="en-US" sz="2100"/>
              <a:t>Breakaway signs and posts</a:t>
            </a:r>
            <a:endParaRPr sz="2100"/>
          </a:p>
          <a:p>
            <a:pPr marL="1371600" marR="0" lvl="2" indent="-361950" algn="l" rtl="0">
              <a:lnSpc>
                <a:spcPct val="90000"/>
              </a:lnSpc>
              <a:spcBef>
                <a:spcPts val="600"/>
              </a:spcBef>
              <a:spcAft>
                <a:spcPts val="0"/>
              </a:spcAft>
              <a:buSzPts val="2100"/>
              <a:buChar char="•"/>
            </a:pPr>
            <a:r>
              <a:rPr lang="en-US" sz="2100" u="sng">
                <a:solidFill>
                  <a:schemeClr val="hlink"/>
                </a:solidFill>
                <a:hlinkClick r:id="rId8"/>
              </a:rPr>
              <a:t>https://designovations.com/nchrp-report/</a:t>
            </a:r>
            <a:r>
              <a:rPr lang="en-US" sz="2100"/>
              <a:t> </a:t>
            </a:r>
            <a:endParaRPr sz="2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8"/>
          <p:cNvSpPr txBox="1">
            <a:spLocks noGrp="1"/>
          </p:cNvSpPr>
          <p:nvPr>
            <p:ph type="title"/>
          </p:nvPr>
        </p:nvSpPr>
        <p:spPr>
          <a:xfrm>
            <a:off x="685812" y="153900"/>
            <a:ext cx="7772400" cy="762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Times New Roman"/>
              <a:buNone/>
            </a:pPr>
            <a:r>
              <a:rPr lang="en-US" sz="3600"/>
              <a:t>Research Project </a:t>
            </a:r>
            <a:r>
              <a:rPr lang="en-US" sz="3600" i="0" u="none"/>
              <a:t>Assignment - Period 1</a:t>
            </a:r>
            <a:endParaRPr sz="3600"/>
          </a:p>
        </p:txBody>
      </p:sp>
      <p:sp>
        <p:nvSpPr>
          <p:cNvPr id="118" name="Google Shape;118;p18"/>
          <p:cNvSpPr txBox="1"/>
          <p:nvPr/>
        </p:nvSpPr>
        <p:spPr>
          <a:xfrm>
            <a:off x="601650" y="915900"/>
            <a:ext cx="7940700" cy="57753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Times New Roman"/>
              <a:buChar char="•"/>
            </a:pPr>
            <a:r>
              <a:rPr lang="en-US" sz="2800" b="0" i="0" u="none" strike="noStrike" cap="none">
                <a:solidFill>
                  <a:schemeClr val="dk1"/>
                </a:solidFill>
                <a:latin typeface="Times New Roman"/>
                <a:ea typeface="Times New Roman"/>
                <a:cs typeface="Times New Roman"/>
                <a:sym typeface="Times New Roman"/>
              </a:rPr>
              <a:t>Crew topics:</a:t>
            </a:r>
            <a:endParaRPr/>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Crumple zones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Breakaway signs &amp; collapsible </a:t>
            </a:r>
            <a:endParaRPr sz="2000"/>
          </a:p>
          <a:p>
            <a:pPr marL="0" marR="0" lvl="0" indent="0" algn="l" rtl="0">
              <a:lnSpc>
                <a:spcPct val="100000"/>
              </a:lnSpc>
              <a:spcBef>
                <a:spcPts val="480"/>
              </a:spcBef>
              <a:spcAft>
                <a:spcPts val="0"/>
              </a:spcAft>
              <a:buNone/>
            </a:pPr>
            <a:r>
              <a:rPr lang="en-US" sz="2000"/>
              <a:t>		barriers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Runaway ramps</a:t>
            </a:r>
            <a:endParaRPr sz="2000"/>
          </a:p>
          <a:p>
            <a:pPr marL="914400" marR="0" lvl="1" indent="-355600" algn="l" rtl="0">
              <a:lnSpc>
                <a:spcPct val="100000"/>
              </a:lnSpc>
              <a:spcBef>
                <a:spcPts val="0"/>
              </a:spcBef>
              <a:spcAft>
                <a:spcPts val="0"/>
              </a:spcAft>
              <a:buSzPts val="2000"/>
              <a:buAutoNum type="arabicPeriod"/>
            </a:pPr>
            <a:r>
              <a:rPr lang="en-US" sz="2000"/>
              <a:t>Airbags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Seat belts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solidFill>
                  <a:schemeClr val="dk1"/>
                </a:solidFill>
                <a:latin typeface="Times New Roman"/>
                <a:ea typeface="Times New Roman"/>
                <a:cs typeface="Times New Roman"/>
                <a:sym typeface="Times New Roman"/>
              </a:rPr>
              <a:t>n/a</a:t>
            </a:r>
            <a:endParaRPr sz="2000">
              <a:solidFill>
                <a:schemeClr val="dk1"/>
              </a:solidFill>
              <a:latin typeface="Times New Roman"/>
              <a:ea typeface="Times New Roman"/>
              <a:cs typeface="Times New Roman"/>
              <a:sym typeface="Times New Roman"/>
            </a:endParaRPr>
          </a:p>
          <a:p>
            <a:pPr marL="0" marR="0" lvl="0" indent="0" algn="l" rtl="0">
              <a:lnSpc>
                <a:spcPct val="100000"/>
              </a:lnSpc>
              <a:spcBef>
                <a:spcPts val="480"/>
              </a:spcBef>
              <a:spcAft>
                <a:spcPts val="0"/>
              </a:spcAft>
              <a:buNone/>
            </a:pPr>
            <a:endParaRPr sz="2000">
              <a:solidFill>
                <a:schemeClr val="dk1"/>
              </a:solidFill>
              <a:latin typeface="Times New Roman"/>
              <a:ea typeface="Times New Roman"/>
              <a:cs typeface="Times New Roman"/>
              <a:sym typeface="Times New Roman"/>
            </a:endParaRPr>
          </a:p>
          <a:p>
            <a:pPr marL="342900" marR="0" lvl="0" indent="-342900" algn="l" rtl="0">
              <a:lnSpc>
                <a:spcPct val="100000"/>
              </a:lnSpc>
              <a:spcBef>
                <a:spcPts val="560"/>
              </a:spcBef>
              <a:spcAft>
                <a:spcPts val="0"/>
              </a:spcAft>
              <a:buClr>
                <a:schemeClr val="dk1"/>
              </a:buClr>
              <a:buSzPts val="2800"/>
              <a:buFont typeface="Times New Roman"/>
              <a:buChar char="•"/>
            </a:pPr>
            <a:r>
              <a:rPr lang="en-US" sz="2800" b="0" i="0" u="none" strike="noStrike" cap="none">
                <a:solidFill>
                  <a:schemeClr val="dk1"/>
                </a:solidFill>
                <a:latin typeface="Times New Roman"/>
                <a:ea typeface="Times New Roman"/>
                <a:cs typeface="Times New Roman"/>
                <a:sym typeface="Times New Roman"/>
              </a:rPr>
              <a:t>You will have </a:t>
            </a:r>
            <a:r>
              <a:rPr lang="en-US" sz="2800">
                <a:solidFill>
                  <a:schemeClr val="dk1"/>
                </a:solidFill>
                <a:latin typeface="Times New Roman"/>
                <a:ea typeface="Times New Roman"/>
                <a:cs typeface="Times New Roman"/>
                <a:sym typeface="Times New Roman"/>
              </a:rPr>
              <a:t>today to do your research and to build a Google Slides that your crew presents in class tomorrow</a:t>
            </a:r>
            <a:r>
              <a:rPr lang="en-US" sz="2800" b="0" i="0" u="none" strike="noStrike" cap="none">
                <a:solidFill>
                  <a:schemeClr val="dk1"/>
                </a:solidFill>
                <a:latin typeface="Times New Roman"/>
                <a:ea typeface="Times New Roman"/>
                <a:cs typeface="Times New Roman"/>
                <a:sym typeface="Times New Roman"/>
              </a:rPr>
              <a:t>.</a:t>
            </a:r>
            <a:endParaRPr/>
          </a:p>
          <a:p>
            <a:pPr marL="342900" marR="0" lvl="0" indent="-342900" algn="l" rtl="0">
              <a:lnSpc>
                <a:spcPct val="100000"/>
              </a:lnSpc>
              <a:spcBef>
                <a:spcPts val="560"/>
              </a:spcBef>
              <a:spcAft>
                <a:spcPts val="0"/>
              </a:spcAft>
              <a:buClr>
                <a:schemeClr val="dk1"/>
              </a:buClr>
              <a:buSzPts val="2800"/>
              <a:buFont typeface="Times New Roman"/>
              <a:buChar char="•"/>
            </a:pPr>
            <a:r>
              <a:rPr lang="en-US" sz="2800" b="0" i="0" u="none" strike="noStrike" cap="none">
                <a:solidFill>
                  <a:schemeClr val="dk1"/>
                </a:solidFill>
                <a:latin typeface="Times New Roman"/>
                <a:ea typeface="Times New Roman"/>
                <a:cs typeface="Times New Roman"/>
                <a:sym typeface="Times New Roman"/>
              </a:rPr>
              <a:t>Presentations will be graded using th</a:t>
            </a:r>
            <a:r>
              <a:rPr lang="en-US" sz="2800">
                <a:solidFill>
                  <a:schemeClr val="dk1"/>
                </a:solidFill>
                <a:latin typeface="Times New Roman"/>
                <a:ea typeface="Times New Roman"/>
                <a:cs typeface="Times New Roman"/>
                <a:sym typeface="Times New Roman"/>
              </a:rPr>
              <a:t>e rubric</a:t>
            </a:r>
            <a:r>
              <a:rPr lang="en-US" sz="2800" b="0" i="0" u="none" strike="noStrike" cap="none">
                <a:solidFill>
                  <a:schemeClr val="dk1"/>
                </a:solidFill>
                <a:latin typeface="Times New Roman"/>
                <a:ea typeface="Times New Roman"/>
                <a:cs typeface="Times New Roman"/>
                <a:sym typeface="Times New Roman"/>
              </a:rPr>
              <a:t> posted in Google Classroom.</a:t>
            </a:r>
            <a:endParaRPr>
              <a:solidFill>
                <a:schemeClr val="dk1"/>
              </a:solidFill>
            </a:endParaRPr>
          </a:p>
        </p:txBody>
      </p:sp>
      <p:sp>
        <p:nvSpPr>
          <p:cNvPr id="119" name="Google Shape;119;p18"/>
          <p:cNvSpPr txBox="1"/>
          <p:nvPr/>
        </p:nvSpPr>
        <p:spPr>
          <a:xfrm>
            <a:off x="5192700" y="915900"/>
            <a:ext cx="3951300" cy="3417000"/>
          </a:xfrm>
          <a:prstGeom prst="rect">
            <a:avLst/>
          </a:prstGeom>
          <a:solidFill>
            <a:srgbClr val="D2D2F4"/>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Times New Roman"/>
              <a:buNone/>
            </a:pPr>
            <a:r>
              <a:rPr lang="en-US" sz="2400">
                <a:solidFill>
                  <a:schemeClr val="dk1"/>
                </a:solidFill>
                <a:latin typeface="Times New Roman"/>
                <a:ea typeface="Times New Roman"/>
                <a:cs typeface="Times New Roman"/>
                <a:sym typeface="Times New Roman"/>
              </a:rPr>
              <a:t>Your crew’s presentation should include:</a:t>
            </a:r>
            <a:endParaRPr sz="2400">
              <a:solidFill>
                <a:schemeClr val="dk1"/>
              </a:solidFill>
              <a:latin typeface="Times New Roman"/>
              <a:ea typeface="Times New Roman"/>
              <a:cs typeface="Times New Roman"/>
              <a:sym typeface="Times New Roman"/>
            </a:endParaRPr>
          </a:p>
          <a:p>
            <a:pPr marL="457200" marR="0" lvl="0" indent="-381000" algn="l" rtl="0">
              <a:lnSpc>
                <a:spcPct val="10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What the safety feature is and what it does.</a:t>
            </a:r>
            <a:endParaRPr sz="2400">
              <a:solidFill>
                <a:schemeClr val="dk1"/>
              </a:solidFill>
              <a:latin typeface="Times New Roman"/>
              <a:ea typeface="Times New Roman"/>
              <a:cs typeface="Times New Roman"/>
              <a:sym typeface="Times New Roman"/>
            </a:endParaRPr>
          </a:p>
          <a:p>
            <a:pPr marL="457200" marR="0" lvl="0" indent="-381000" algn="l" rtl="0">
              <a:lnSpc>
                <a:spcPct val="10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How the safety feature reduces the force and energy of a collision on the driver/passengers.</a:t>
            </a:r>
            <a:endParaRPr sz="2400">
              <a:solidFill>
                <a:schemeClr val="dk1"/>
              </a:solidFill>
              <a:latin typeface="Times New Roman"/>
              <a:ea typeface="Times New Roman"/>
              <a:cs typeface="Times New Roman"/>
              <a:sym typeface="Times New Roman"/>
            </a:endParaRPr>
          </a:p>
          <a:p>
            <a:pPr marL="457200" marR="0" lvl="0" indent="-381000" algn="l" rtl="0">
              <a:lnSpc>
                <a:spcPct val="10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Sources you used.</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9"/>
          <p:cNvSpPr txBox="1">
            <a:spLocks noGrp="1"/>
          </p:cNvSpPr>
          <p:nvPr>
            <p:ph type="title"/>
          </p:nvPr>
        </p:nvSpPr>
        <p:spPr>
          <a:xfrm>
            <a:off x="685812" y="153900"/>
            <a:ext cx="7772400" cy="762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Times New Roman"/>
              <a:buNone/>
            </a:pPr>
            <a:r>
              <a:rPr lang="en-US" sz="3600"/>
              <a:t>Research Project </a:t>
            </a:r>
            <a:r>
              <a:rPr lang="en-US" sz="3600" i="0" u="none"/>
              <a:t>Assignment - Period </a:t>
            </a:r>
            <a:r>
              <a:rPr lang="en-US" sz="3600"/>
              <a:t>2</a:t>
            </a:r>
            <a:endParaRPr sz="3600"/>
          </a:p>
        </p:txBody>
      </p:sp>
      <p:sp>
        <p:nvSpPr>
          <p:cNvPr id="125" name="Google Shape;125;p19"/>
          <p:cNvSpPr txBox="1"/>
          <p:nvPr/>
        </p:nvSpPr>
        <p:spPr>
          <a:xfrm>
            <a:off x="601650" y="915900"/>
            <a:ext cx="7940700" cy="57753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Times New Roman"/>
              <a:buChar char="•"/>
            </a:pPr>
            <a:r>
              <a:rPr lang="en-US" sz="2800" b="0" i="0" u="none" strike="noStrike" cap="none">
                <a:solidFill>
                  <a:schemeClr val="dk1"/>
                </a:solidFill>
                <a:latin typeface="Times New Roman"/>
                <a:ea typeface="Times New Roman"/>
                <a:cs typeface="Times New Roman"/>
                <a:sym typeface="Times New Roman"/>
              </a:rPr>
              <a:t>Crew topics:</a:t>
            </a:r>
            <a:endParaRPr/>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Safety belts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Collapsible barriers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Airbags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Runaway ramps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Crumple zones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solidFill>
                  <a:schemeClr val="dk1"/>
                </a:solidFill>
                <a:latin typeface="Times New Roman"/>
                <a:ea typeface="Times New Roman"/>
                <a:cs typeface="Times New Roman"/>
                <a:sym typeface="Times New Roman"/>
              </a:rPr>
              <a:t>n/a</a:t>
            </a:r>
            <a:endParaRPr sz="2000">
              <a:solidFill>
                <a:schemeClr val="dk1"/>
              </a:solidFill>
              <a:latin typeface="Times New Roman"/>
              <a:ea typeface="Times New Roman"/>
              <a:cs typeface="Times New Roman"/>
              <a:sym typeface="Times New Roman"/>
            </a:endParaRPr>
          </a:p>
          <a:p>
            <a:pPr marL="0" marR="0" lvl="0" indent="0" algn="l" rtl="0">
              <a:lnSpc>
                <a:spcPct val="100000"/>
              </a:lnSpc>
              <a:spcBef>
                <a:spcPts val="480"/>
              </a:spcBef>
              <a:spcAft>
                <a:spcPts val="0"/>
              </a:spcAft>
              <a:buNone/>
            </a:pPr>
            <a:endParaRPr sz="2000">
              <a:solidFill>
                <a:schemeClr val="dk1"/>
              </a:solidFill>
              <a:latin typeface="Times New Roman"/>
              <a:ea typeface="Times New Roman"/>
              <a:cs typeface="Times New Roman"/>
              <a:sym typeface="Times New Roman"/>
            </a:endParaRPr>
          </a:p>
          <a:p>
            <a:pPr marL="0" marR="0" lvl="0" indent="0" algn="l" rtl="0">
              <a:lnSpc>
                <a:spcPct val="100000"/>
              </a:lnSpc>
              <a:spcBef>
                <a:spcPts val="480"/>
              </a:spcBef>
              <a:spcAft>
                <a:spcPts val="0"/>
              </a:spcAft>
              <a:buNone/>
            </a:pPr>
            <a:endParaRPr sz="2000">
              <a:solidFill>
                <a:schemeClr val="dk1"/>
              </a:solidFill>
              <a:latin typeface="Times New Roman"/>
              <a:ea typeface="Times New Roman"/>
              <a:cs typeface="Times New Roman"/>
              <a:sym typeface="Times New Roman"/>
            </a:endParaRPr>
          </a:p>
          <a:p>
            <a:pPr marL="342900" marR="0" lvl="0" indent="-342900" algn="l" rtl="0">
              <a:lnSpc>
                <a:spcPct val="100000"/>
              </a:lnSpc>
              <a:spcBef>
                <a:spcPts val="560"/>
              </a:spcBef>
              <a:spcAft>
                <a:spcPts val="0"/>
              </a:spcAft>
              <a:buClr>
                <a:schemeClr val="dk1"/>
              </a:buClr>
              <a:buSzPts val="2800"/>
              <a:buFont typeface="Times New Roman"/>
              <a:buChar char="•"/>
            </a:pPr>
            <a:r>
              <a:rPr lang="en-US" sz="2800" b="0" i="0" u="none" strike="noStrike" cap="none">
                <a:solidFill>
                  <a:schemeClr val="dk1"/>
                </a:solidFill>
                <a:latin typeface="Times New Roman"/>
                <a:ea typeface="Times New Roman"/>
                <a:cs typeface="Times New Roman"/>
                <a:sym typeface="Times New Roman"/>
              </a:rPr>
              <a:t>You will have </a:t>
            </a:r>
            <a:r>
              <a:rPr lang="en-US" sz="2800">
                <a:solidFill>
                  <a:schemeClr val="dk1"/>
                </a:solidFill>
                <a:latin typeface="Times New Roman"/>
                <a:ea typeface="Times New Roman"/>
                <a:cs typeface="Times New Roman"/>
                <a:sym typeface="Times New Roman"/>
              </a:rPr>
              <a:t>today to do your research and to build a Google Slides that your crew presents in class tomorrow</a:t>
            </a:r>
            <a:r>
              <a:rPr lang="en-US" sz="2800" b="0" i="0" u="none" strike="noStrike" cap="none">
                <a:solidFill>
                  <a:schemeClr val="dk1"/>
                </a:solidFill>
                <a:latin typeface="Times New Roman"/>
                <a:ea typeface="Times New Roman"/>
                <a:cs typeface="Times New Roman"/>
                <a:sym typeface="Times New Roman"/>
              </a:rPr>
              <a:t>.</a:t>
            </a:r>
            <a:endParaRPr/>
          </a:p>
          <a:p>
            <a:pPr marL="342900" marR="0" lvl="0" indent="-342900" algn="l" rtl="0">
              <a:lnSpc>
                <a:spcPct val="100000"/>
              </a:lnSpc>
              <a:spcBef>
                <a:spcPts val="560"/>
              </a:spcBef>
              <a:spcAft>
                <a:spcPts val="0"/>
              </a:spcAft>
              <a:buClr>
                <a:schemeClr val="dk1"/>
              </a:buClr>
              <a:buSzPts val="2800"/>
              <a:buFont typeface="Times New Roman"/>
              <a:buChar char="•"/>
            </a:pPr>
            <a:r>
              <a:rPr lang="en-US" sz="2800" b="0" i="0" u="none" strike="noStrike" cap="none">
                <a:solidFill>
                  <a:schemeClr val="dk1"/>
                </a:solidFill>
                <a:latin typeface="Times New Roman"/>
                <a:ea typeface="Times New Roman"/>
                <a:cs typeface="Times New Roman"/>
                <a:sym typeface="Times New Roman"/>
              </a:rPr>
              <a:t>Presentations will be graded using th</a:t>
            </a:r>
            <a:r>
              <a:rPr lang="en-US" sz="2800">
                <a:solidFill>
                  <a:schemeClr val="dk1"/>
                </a:solidFill>
                <a:latin typeface="Times New Roman"/>
                <a:ea typeface="Times New Roman"/>
                <a:cs typeface="Times New Roman"/>
                <a:sym typeface="Times New Roman"/>
              </a:rPr>
              <a:t>e rubric</a:t>
            </a:r>
            <a:r>
              <a:rPr lang="en-US" sz="2800" b="0" i="0" u="none" strike="noStrike" cap="none">
                <a:solidFill>
                  <a:schemeClr val="dk1"/>
                </a:solidFill>
                <a:latin typeface="Times New Roman"/>
                <a:ea typeface="Times New Roman"/>
                <a:cs typeface="Times New Roman"/>
                <a:sym typeface="Times New Roman"/>
              </a:rPr>
              <a:t> posted in Google Classroom.</a:t>
            </a:r>
            <a:endParaRPr>
              <a:solidFill>
                <a:schemeClr val="dk1"/>
              </a:solidFill>
            </a:endParaRPr>
          </a:p>
        </p:txBody>
      </p:sp>
      <p:sp>
        <p:nvSpPr>
          <p:cNvPr id="126" name="Google Shape;126;p19"/>
          <p:cNvSpPr txBox="1"/>
          <p:nvPr/>
        </p:nvSpPr>
        <p:spPr>
          <a:xfrm>
            <a:off x="5192700" y="915900"/>
            <a:ext cx="3951300" cy="3417000"/>
          </a:xfrm>
          <a:prstGeom prst="rect">
            <a:avLst/>
          </a:prstGeom>
          <a:solidFill>
            <a:srgbClr val="D2D2F4"/>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Times New Roman"/>
              <a:buNone/>
            </a:pPr>
            <a:r>
              <a:rPr lang="en-US" sz="2400">
                <a:solidFill>
                  <a:schemeClr val="dk1"/>
                </a:solidFill>
                <a:latin typeface="Times New Roman"/>
                <a:ea typeface="Times New Roman"/>
                <a:cs typeface="Times New Roman"/>
                <a:sym typeface="Times New Roman"/>
              </a:rPr>
              <a:t>Your crew’s presentation should include:</a:t>
            </a:r>
            <a:endParaRPr sz="2400">
              <a:solidFill>
                <a:schemeClr val="dk1"/>
              </a:solidFill>
              <a:latin typeface="Times New Roman"/>
              <a:ea typeface="Times New Roman"/>
              <a:cs typeface="Times New Roman"/>
              <a:sym typeface="Times New Roman"/>
            </a:endParaRPr>
          </a:p>
          <a:p>
            <a:pPr marL="457200" marR="0" lvl="0" indent="-381000" algn="l" rtl="0">
              <a:lnSpc>
                <a:spcPct val="10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What the safety feature is and what it does.</a:t>
            </a:r>
            <a:endParaRPr sz="2400">
              <a:solidFill>
                <a:schemeClr val="dk1"/>
              </a:solidFill>
              <a:latin typeface="Times New Roman"/>
              <a:ea typeface="Times New Roman"/>
              <a:cs typeface="Times New Roman"/>
              <a:sym typeface="Times New Roman"/>
            </a:endParaRPr>
          </a:p>
          <a:p>
            <a:pPr marL="457200" marR="0" lvl="0" indent="-381000" algn="l" rtl="0">
              <a:lnSpc>
                <a:spcPct val="10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How the safety feature reduces the force and energy of a collision on the driver/passengers.</a:t>
            </a:r>
            <a:endParaRPr sz="2400">
              <a:solidFill>
                <a:schemeClr val="dk1"/>
              </a:solidFill>
              <a:latin typeface="Times New Roman"/>
              <a:ea typeface="Times New Roman"/>
              <a:cs typeface="Times New Roman"/>
              <a:sym typeface="Times New Roman"/>
            </a:endParaRPr>
          </a:p>
          <a:p>
            <a:pPr marL="457200" marR="0" lvl="0" indent="-381000" algn="l" rtl="0">
              <a:lnSpc>
                <a:spcPct val="10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Sources you used.</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0"/>
          <p:cNvSpPr txBox="1">
            <a:spLocks noGrp="1"/>
          </p:cNvSpPr>
          <p:nvPr>
            <p:ph type="title"/>
          </p:nvPr>
        </p:nvSpPr>
        <p:spPr>
          <a:xfrm>
            <a:off x="685812" y="153900"/>
            <a:ext cx="7772400" cy="762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Times New Roman"/>
              <a:buNone/>
            </a:pPr>
            <a:r>
              <a:rPr lang="en-US" sz="3600"/>
              <a:t>Research Project </a:t>
            </a:r>
            <a:r>
              <a:rPr lang="en-US" sz="3600" i="0" u="none"/>
              <a:t>Assignment - Period </a:t>
            </a:r>
            <a:r>
              <a:rPr lang="en-US" sz="3600"/>
              <a:t>5</a:t>
            </a:r>
            <a:endParaRPr sz="3600"/>
          </a:p>
        </p:txBody>
      </p:sp>
      <p:sp>
        <p:nvSpPr>
          <p:cNvPr id="132" name="Google Shape;132;p20"/>
          <p:cNvSpPr txBox="1"/>
          <p:nvPr/>
        </p:nvSpPr>
        <p:spPr>
          <a:xfrm>
            <a:off x="601650" y="915900"/>
            <a:ext cx="7940700" cy="57753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Times New Roman"/>
              <a:buChar char="•"/>
            </a:pPr>
            <a:r>
              <a:rPr lang="en-US" sz="2800" b="0" i="0" u="none" strike="noStrike" cap="none">
                <a:solidFill>
                  <a:schemeClr val="dk1"/>
                </a:solidFill>
                <a:latin typeface="Times New Roman"/>
                <a:ea typeface="Times New Roman"/>
                <a:cs typeface="Times New Roman"/>
                <a:sym typeface="Times New Roman"/>
              </a:rPr>
              <a:t>Crew topics:</a:t>
            </a:r>
            <a:endParaRPr/>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Collapsible barriers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Crumple zones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Breakaway sign posts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Air bags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Runaway ramps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solidFill>
                  <a:schemeClr val="dk1"/>
                </a:solidFill>
                <a:latin typeface="Times New Roman"/>
                <a:ea typeface="Times New Roman"/>
                <a:cs typeface="Times New Roman"/>
                <a:sym typeface="Times New Roman"/>
              </a:rPr>
              <a:t>Safety belts</a:t>
            </a:r>
            <a:endParaRPr sz="2000">
              <a:solidFill>
                <a:schemeClr val="dk1"/>
              </a:solidFill>
              <a:latin typeface="Times New Roman"/>
              <a:ea typeface="Times New Roman"/>
              <a:cs typeface="Times New Roman"/>
              <a:sym typeface="Times New Roman"/>
            </a:endParaRPr>
          </a:p>
          <a:p>
            <a:pPr marL="0" marR="0" lvl="0" indent="0" algn="l" rtl="0">
              <a:lnSpc>
                <a:spcPct val="100000"/>
              </a:lnSpc>
              <a:spcBef>
                <a:spcPts val="480"/>
              </a:spcBef>
              <a:spcAft>
                <a:spcPts val="0"/>
              </a:spcAft>
              <a:buNone/>
            </a:pPr>
            <a:endParaRPr sz="2000">
              <a:solidFill>
                <a:schemeClr val="dk1"/>
              </a:solidFill>
              <a:latin typeface="Times New Roman"/>
              <a:ea typeface="Times New Roman"/>
              <a:cs typeface="Times New Roman"/>
              <a:sym typeface="Times New Roman"/>
            </a:endParaRPr>
          </a:p>
          <a:p>
            <a:pPr marL="0" marR="0" lvl="0" indent="0" algn="l" rtl="0">
              <a:lnSpc>
                <a:spcPct val="100000"/>
              </a:lnSpc>
              <a:spcBef>
                <a:spcPts val="480"/>
              </a:spcBef>
              <a:spcAft>
                <a:spcPts val="0"/>
              </a:spcAft>
              <a:buNone/>
            </a:pPr>
            <a:endParaRPr sz="2000">
              <a:solidFill>
                <a:schemeClr val="dk1"/>
              </a:solidFill>
              <a:latin typeface="Times New Roman"/>
              <a:ea typeface="Times New Roman"/>
              <a:cs typeface="Times New Roman"/>
              <a:sym typeface="Times New Roman"/>
            </a:endParaRPr>
          </a:p>
          <a:p>
            <a:pPr marL="342900" marR="0" lvl="0" indent="-342900" algn="l" rtl="0">
              <a:lnSpc>
                <a:spcPct val="100000"/>
              </a:lnSpc>
              <a:spcBef>
                <a:spcPts val="560"/>
              </a:spcBef>
              <a:spcAft>
                <a:spcPts val="0"/>
              </a:spcAft>
              <a:buClr>
                <a:schemeClr val="dk1"/>
              </a:buClr>
              <a:buSzPts val="2800"/>
              <a:buFont typeface="Times New Roman"/>
              <a:buChar char="•"/>
            </a:pPr>
            <a:r>
              <a:rPr lang="en-US" sz="2800" b="0" i="0" u="none" strike="noStrike" cap="none">
                <a:solidFill>
                  <a:schemeClr val="dk1"/>
                </a:solidFill>
                <a:latin typeface="Times New Roman"/>
                <a:ea typeface="Times New Roman"/>
                <a:cs typeface="Times New Roman"/>
                <a:sym typeface="Times New Roman"/>
              </a:rPr>
              <a:t>You will have </a:t>
            </a:r>
            <a:r>
              <a:rPr lang="en-US" sz="2800">
                <a:solidFill>
                  <a:schemeClr val="dk1"/>
                </a:solidFill>
                <a:latin typeface="Times New Roman"/>
                <a:ea typeface="Times New Roman"/>
                <a:cs typeface="Times New Roman"/>
                <a:sym typeface="Times New Roman"/>
              </a:rPr>
              <a:t>today to do your research and to build a Google Slides that your crew presents in class tomorrow</a:t>
            </a:r>
            <a:r>
              <a:rPr lang="en-US" sz="2800" b="0" i="0" u="none" strike="noStrike" cap="none">
                <a:solidFill>
                  <a:schemeClr val="dk1"/>
                </a:solidFill>
                <a:latin typeface="Times New Roman"/>
                <a:ea typeface="Times New Roman"/>
                <a:cs typeface="Times New Roman"/>
                <a:sym typeface="Times New Roman"/>
              </a:rPr>
              <a:t>.</a:t>
            </a:r>
            <a:endParaRPr/>
          </a:p>
          <a:p>
            <a:pPr marL="342900" marR="0" lvl="0" indent="-342900" algn="l" rtl="0">
              <a:lnSpc>
                <a:spcPct val="100000"/>
              </a:lnSpc>
              <a:spcBef>
                <a:spcPts val="560"/>
              </a:spcBef>
              <a:spcAft>
                <a:spcPts val="0"/>
              </a:spcAft>
              <a:buClr>
                <a:schemeClr val="dk1"/>
              </a:buClr>
              <a:buSzPts val="2800"/>
              <a:buFont typeface="Times New Roman"/>
              <a:buChar char="•"/>
            </a:pPr>
            <a:r>
              <a:rPr lang="en-US" sz="2800" b="0" i="0" u="none" strike="noStrike" cap="none">
                <a:solidFill>
                  <a:schemeClr val="dk1"/>
                </a:solidFill>
                <a:latin typeface="Times New Roman"/>
                <a:ea typeface="Times New Roman"/>
                <a:cs typeface="Times New Roman"/>
                <a:sym typeface="Times New Roman"/>
              </a:rPr>
              <a:t>Presentations will be graded using th</a:t>
            </a:r>
            <a:r>
              <a:rPr lang="en-US" sz="2800">
                <a:solidFill>
                  <a:schemeClr val="dk1"/>
                </a:solidFill>
                <a:latin typeface="Times New Roman"/>
                <a:ea typeface="Times New Roman"/>
                <a:cs typeface="Times New Roman"/>
                <a:sym typeface="Times New Roman"/>
              </a:rPr>
              <a:t>e rubric</a:t>
            </a:r>
            <a:r>
              <a:rPr lang="en-US" sz="2800" b="0" i="0" u="none" strike="noStrike" cap="none">
                <a:solidFill>
                  <a:schemeClr val="dk1"/>
                </a:solidFill>
                <a:latin typeface="Times New Roman"/>
                <a:ea typeface="Times New Roman"/>
                <a:cs typeface="Times New Roman"/>
                <a:sym typeface="Times New Roman"/>
              </a:rPr>
              <a:t> posted in Google Classroom.</a:t>
            </a:r>
            <a:endParaRPr>
              <a:solidFill>
                <a:schemeClr val="dk1"/>
              </a:solidFill>
            </a:endParaRPr>
          </a:p>
        </p:txBody>
      </p:sp>
      <p:sp>
        <p:nvSpPr>
          <p:cNvPr id="133" name="Google Shape;133;p20"/>
          <p:cNvSpPr txBox="1"/>
          <p:nvPr/>
        </p:nvSpPr>
        <p:spPr>
          <a:xfrm>
            <a:off x="5192700" y="915900"/>
            <a:ext cx="3951300" cy="3417000"/>
          </a:xfrm>
          <a:prstGeom prst="rect">
            <a:avLst/>
          </a:prstGeom>
          <a:solidFill>
            <a:srgbClr val="D2D2F4"/>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Times New Roman"/>
              <a:buNone/>
            </a:pPr>
            <a:r>
              <a:rPr lang="en-US" sz="2400">
                <a:solidFill>
                  <a:schemeClr val="dk1"/>
                </a:solidFill>
                <a:latin typeface="Times New Roman"/>
                <a:ea typeface="Times New Roman"/>
                <a:cs typeface="Times New Roman"/>
                <a:sym typeface="Times New Roman"/>
              </a:rPr>
              <a:t>Your crew’s presentation should include:</a:t>
            </a:r>
            <a:endParaRPr sz="2400">
              <a:solidFill>
                <a:schemeClr val="dk1"/>
              </a:solidFill>
              <a:latin typeface="Times New Roman"/>
              <a:ea typeface="Times New Roman"/>
              <a:cs typeface="Times New Roman"/>
              <a:sym typeface="Times New Roman"/>
            </a:endParaRPr>
          </a:p>
          <a:p>
            <a:pPr marL="457200" marR="0" lvl="0" indent="-381000" algn="l" rtl="0">
              <a:lnSpc>
                <a:spcPct val="10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What the safety feature is and what it does.</a:t>
            </a:r>
            <a:endParaRPr sz="2400">
              <a:solidFill>
                <a:schemeClr val="dk1"/>
              </a:solidFill>
              <a:latin typeface="Times New Roman"/>
              <a:ea typeface="Times New Roman"/>
              <a:cs typeface="Times New Roman"/>
              <a:sym typeface="Times New Roman"/>
            </a:endParaRPr>
          </a:p>
          <a:p>
            <a:pPr marL="457200" marR="0" lvl="0" indent="-381000" algn="l" rtl="0">
              <a:lnSpc>
                <a:spcPct val="10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How the safety feature reduces the force and energy of a collision on the driver/passengers.</a:t>
            </a:r>
            <a:endParaRPr sz="2400">
              <a:solidFill>
                <a:schemeClr val="dk1"/>
              </a:solidFill>
              <a:latin typeface="Times New Roman"/>
              <a:ea typeface="Times New Roman"/>
              <a:cs typeface="Times New Roman"/>
              <a:sym typeface="Times New Roman"/>
            </a:endParaRPr>
          </a:p>
          <a:p>
            <a:pPr marL="457200" marR="0" lvl="0" indent="-381000" algn="l" rtl="0">
              <a:lnSpc>
                <a:spcPct val="10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Sources you used.</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1"/>
          <p:cNvSpPr txBox="1">
            <a:spLocks noGrp="1"/>
          </p:cNvSpPr>
          <p:nvPr>
            <p:ph type="title"/>
          </p:nvPr>
        </p:nvSpPr>
        <p:spPr>
          <a:xfrm>
            <a:off x="685812" y="153900"/>
            <a:ext cx="7772400" cy="762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Times New Roman"/>
              <a:buNone/>
            </a:pPr>
            <a:r>
              <a:rPr lang="en-US" sz="3600"/>
              <a:t>Research Project </a:t>
            </a:r>
            <a:r>
              <a:rPr lang="en-US" sz="3600" i="0" u="none"/>
              <a:t>Assignment - Period </a:t>
            </a:r>
            <a:r>
              <a:rPr lang="en-US" sz="3600"/>
              <a:t>6</a:t>
            </a:r>
            <a:endParaRPr sz="3600"/>
          </a:p>
        </p:txBody>
      </p:sp>
      <p:sp>
        <p:nvSpPr>
          <p:cNvPr id="139" name="Google Shape;139;p21"/>
          <p:cNvSpPr txBox="1"/>
          <p:nvPr/>
        </p:nvSpPr>
        <p:spPr>
          <a:xfrm>
            <a:off x="601650" y="915900"/>
            <a:ext cx="7940700" cy="57753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Times New Roman"/>
              <a:buChar char="•"/>
            </a:pPr>
            <a:r>
              <a:rPr lang="en-US" sz="2800" b="0" i="0" u="none" strike="noStrike" cap="none">
                <a:solidFill>
                  <a:schemeClr val="dk1"/>
                </a:solidFill>
                <a:latin typeface="Times New Roman"/>
                <a:ea typeface="Times New Roman"/>
                <a:cs typeface="Times New Roman"/>
                <a:sym typeface="Times New Roman"/>
              </a:rPr>
              <a:t>Crew topics:</a:t>
            </a:r>
            <a:endParaRPr/>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Safety belts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Breakaway signs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Crumple zones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Runaway ramps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Air bags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solidFill>
                  <a:schemeClr val="dk1"/>
                </a:solidFill>
                <a:latin typeface="Times New Roman"/>
                <a:ea typeface="Times New Roman"/>
                <a:cs typeface="Times New Roman"/>
                <a:sym typeface="Times New Roman"/>
              </a:rPr>
              <a:t>n/a</a:t>
            </a:r>
            <a:endParaRPr sz="2000">
              <a:solidFill>
                <a:schemeClr val="dk1"/>
              </a:solidFill>
              <a:latin typeface="Times New Roman"/>
              <a:ea typeface="Times New Roman"/>
              <a:cs typeface="Times New Roman"/>
              <a:sym typeface="Times New Roman"/>
            </a:endParaRPr>
          </a:p>
          <a:p>
            <a:pPr marL="0" marR="0" lvl="0" indent="0" algn="l" rtl="0">
              <a:lnSpc>
                <a:spcPct val="100000"/>
              </a:lnSpc>
              <a:spcBef>
                <a:spcPts val="480"/>
              </a:spcBef>
              <a:spcAft>
                <a:spcPts val="0"/>
              </a:spcAft>
              <a:buNone/>
            </a:pPr>
            <a:endParaRPr sz="2000">
              <a:solidFill>
                <a:schemeClr val="dk1"/>
              </a:solidFill>
              <a:latin typeface="Times New Roman"/>
              <a:ea typeface="Times New Roman"/>
              <a:cs typeface="Times New Roman"/>
              <a:sym typeface="Times New Roman"/>
            </a:endParaRPr>
          </a:p>
          <a:p>
            <a:pPr marL="0" marR="0" lvl="0" indent="0" algn="l" rtl="0">
              <a:lnSpc>
                <a:spcPct val="100000"/>
              </a:lnSpc>
              <a:spcBef>
                <a:spcPts val="480"/>
              </a:spcBef>
              <a:spcAft>
                <a:spcPts val="0"/>
              </a:spcAft>
              <a:buNone/>
            </a:pPr>
            <a:endParaRPr sz="2000">
              <a:solidFill>
                <a:schemeClr val="dk1"/>
              </a:solidFill>
              <a:latin typeface="Times New Roman"/>
              <a:ea typeface="Times New Roman"/>
              <a:cs typeface="Times New Roman"/>
              <a:sym typeface="Times New Roman"/>
            </a:endParaRPr>
          </a:p>
          <a:p>
            <a:pPr marL="342900" marR="0" lvl="0" indent="-342900" algn="l" rtl="0">
              <a:lnSpc>
                <a:spcPct val="100000"/>
              </a:lnSpc>
              <a:spcBef>
                <a:spcPts val="560"/>
              </a:spcBef>
              <a:spcAft>
                <a:spcPts val="0"/>
              </a:spcAft>
              <a:buClr>
                <a:schemeClr val="dk1"/>
              </a:buClr>
              <a:buSzPts val="2800"/>
              <a:buFont typeface="Times New Roman"/>
              <a:buChar char="•"/>
            </a:pPr>
            <a:r>
              <a:rPr lang="en-US" sz="2800" b="0" i="0" u="none" strike="noStrike" cap="none">
                <a:solidFill>
                  <a:schemeClr val="dk1"/>
                </a:solidFill>
                <a:latin typeface="Times New Roman"/>
                <a:ea typeface="Times New Roman"/>
                <a:cs typeface="Times New Roman"/>
                <a:sym typeface="Times New Roman"/>
              </a:rPr>
              <a:t>You will have </a:t>
            </a:r>
            <a:r>
              <a:rPr lang="en-US" sz="2800">
                <a:solidFill>
                  <a:schemeClr val="dk1"/>
                </a:solidFill>
                <a:latin typeface="Times New Roman"/>
                <a:ea typeface="Times New Roman"/>
                <a:cs typeface="Times New Roman"/>
                <a:sym typeface="Times New Roman"/>
              </a:rPr>
              <a:t>today to do your research and to build a Google Slides that your crew presents in class tomorrow</a:t>
            </a:r>
            <a:r>
              <a:rPr lang="en-US" sz="2800" b="0" i="0" u="none" strike="noStrike" cap="none">
                <a:solidFill>
                  <a:schemeClr val="dk1"/>
                </a:solidFill>
                <a:latin typeface="Times New Roman"/>
                <a:ea typeface="Times New Roman"/>
                <a:cs typeface="Times New Roman"/>
                <a:sym typeface="Times New Roman"/>
              </a:rPr>
              <a:t>.</a:t>
            </a:r>
            <a:endParaRPr/>
          </a:p>
          <a:p>
            <a:pPr marL="342900" marR="0" lvl="0" indent="-342900" algn="l" rtl="0">
              <a:lnSpc>
                <a:spcPct val="100000"/>
              </a:lnSpc>
              <a:spcBef>
                <a:spcPts val="560"/>
              </a:spcBef>
              <a:spcAft>
                <a:spcPts val="0"/>
              </a:spcAft>
              <a:buClr>
                <a:schemeClr val="dk1"/>
              </a:buClr>
              <a:buSzPts val="2800"/>
              <a:buFont typeface="Times New Roman"/>
              <a:buChar char="•"/>
            </a:pPr>
            <a:r>
              <a:rPr lang="en-US" sz="2800" b="0" i="0" u="none" strike="noStrike" cap="none">
                <a:solidFill>
                  <a:schemeClr val="dk1"/>
                </a:solidFill>
                <a:latin typeface="Times New Roman"/>
                <a:ea typeface="Times New Roman"/>
                <a:cs typeface="Times New Roman"/>
                <a:sym typeface="Times New Roman"/>
              </a:rPr>
              <a:t>Presentations will be graded using th</a:t>
            </a:r>
            <a:r>
              <a:rPr lang="en-US" sz="2800">
                <a:solidFill>
                  <a:schemeClr val="dk1"/>
                </a:solidFill>
                <a:latin typeface="Times New Roman"/>
                <a:ea typeface="Times New Roman"/>
                <a:cs typeface="Times New Roman"/>
                <a:sym typeface="Times New Roman"/>
              </a:rPr>
              <a:t>e rubric</a:t>
            </a:r>
            <a:r>
              <a:rPr lang="en-US" sz="2800" b="0" i="0" u="none" strike="noStrike" cap="none">
                <a:solidFill>
                  <a:schemeClr val="dk1"/>
                </a:solidFill>
                <a:latin typeface="Times New Roman"/>
                <a:ea typeface="Times New Roman"/>
                <a:cs typeface="Times New Roman"/>
                <a:sym typeface="Times New Roman"/>
              </a:rPr>
              <a:t> posted in Google Classroom.</a:t>
            </a:r>
            <a:endParaRPr>
              <a:solidFill>
                <a:schemeClr val="dk1"/>
              </a:solidFill>
            </a:endParaRPr>
          </a:p>
        </p:txBody>
      </p:sp>
      <p:sp>
        <p:nvSpPr>
          <p:cNvPr id="140" name="Google Shape;140;p21"/>
          <p:cNvSpPr txBox="1"/>
          <p:nvPr/>
        </p:nvSpPr>
        <p:spPr>
          <a:xfrm>
            <a:off x="5192700" y="915900"/>
            <a:ext cx="3951300" cy="3417000"/>
          </a:xfrm>
          <a:prstGeom prst="rect">
            <a:avLst/>
          </a:prstGeom>
          <a:solidFill>
            <a:srgbClr val="D2D2F4"/>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Times New Roman"/>
              <a:buNone/>
            </a:pPr>
            <a:r>
              <a:rPr lang="en-US" sz="2400">
                <a:solidFill>
                  <a:schemeClr val="dk1"/>
                </a:solidFill>
                <a:latin typeface="Times New Roman"/>
                <a:ea typeface="Times New Roman"/>
                <a:cs typeface="Times New Roman"/>
                <a:sym typeface="Times New Roman"/>
              </a:rPr>
              <a:t>Your crew’s presentation should include:</a:t>
            </a:r>
            <a:endParaRPr sz="2400">
              <a:solidFill>
                <a:schemeClr val="dk1"/>
              </a:solidFill>
              <a:latin typeface="Times New Roman"/>
              <a:ea typeface="Times New Roman"/>
              <a:cs typeface="Times New Roman"/>
              <a:sym typeface="Times New Roman"/>
            </a:endParaRPr>
          </a:p>
          <a:p>
            <a:pPr marL="457200" marR="0" lvl="0" indent="-381000" algn="l" rtl="0">
              <a:lnSpc>
                <a:spcPct val="10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What the safety feature is and what it does.</a:t>
            </a:r>
            <a:endParaRPr sz="2400">
              <a:solidFill>
                <a:schemeClr val="dk1"/>
              </a:solidFill>
              <a:latin typeface="Times New Roman"/>
              <a:ea typeface="Times New Roman"/>
              <a:cs typeface="Times New Roman"/>
              <a:sym typeface="Times New Roman"/>
            </a:endParaRPr>
          </a:p>
          <a:p>
            <a:pPr marL="457200" marR="0" lvl="0" indent="-381000" algn="l" rtl="0">
              <a:lnSpc>
                <a:spcPct val="10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How the safety feature reduces the force and energy of a collision on the driver/passengers.</a:t>
            </a:r>
            <a:endParaRPr sz="2400">
              <a:solidFill>
                <a:schemeClr val="dk1"/>
              </a:solidFill>
              <a:latin typeface="Times New Roman"/>
              <a:ea typeface="Times New Roman"/>
              <a:cs typeface="Times New Roman"/>
              <a:sym typeface="Times New Roman"/>
            </a:endParaRPr>
          </a:p>
          <a:p>
            <a:pPr marL="457200" marR="0" lvl="0" indent="-381000" algn="l" rtl="0">
              <a:lnSpc>
                <a:spcPct val="10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Sources you used.</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2"/>
          <p:cNvSpPr txBox="1">
            <a:spLocks noGrp="1"/>
          </p:cNvSpPr>
          <p:nvPr>
            <p:ph type="title"/>
          </p:nvPr>
        </p:nvSpPr>
        <p:spPr>
          <a:xfrm>
            <a:off x="685812" y="153900"/>
            <a:ext cx="7772400" cy="762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2"/>
              </a:buClr>
              <a:buSzPts val="4400"/>
              <a:buFont typeface="Times New Roman"/>
              <a:buNone/>
            </a:pPr>
            <a:r>
              <a:rPr lang="en-US" sz="3600"/>
              <a:t>Research Project </a:t>
            </a:r>
            <a:r>
              <a:rPr lang="en-US" sz="3600" i="0" u="none"/>
              <a:t>Assignment - Period </a:t>
            </a:r>
            <a:r>
              <a:rPr lang="en-US" sz="3600"/>
              <a:t>8</a:t>
            </a:r>
            <a:endParaRPr sz="3600"/>
          </a:p>
        </p:txBody>
      </p:sp>
      <p:sp>
        <p:nvSpPr>
          <p:cNvPr id="146" name="Google Shape;146;p22"/>
          <p:cNvSpPr txBox="1"/>
          <p:nvPr/>
        </p:nvSpPr>
        <p:spPr>
          <a:xfrm>
            <a:off x="601650" y="915900"/>
            <a:ext cx="7940700" cy="57753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2800"/>
              <a:buFont typeface="Times New Roman"/>
              <a:buChar char="•"/>
            </a:pPr>
            <a:r>
              <a:rPr lang="en-US" sz="2800" b="0" i="0" u="none" strike="noStrike" cap="none">
                <a:solidFill>
                  <a:schemeClr val="dk1"/>
                </a:solidFill>
                <a:latin typeface="Times New Roman"/>
                <a:ea typeface="Times New Roman"/>
                <a:cs typeface="Times New Roman"/>
                <a:sym typeface="Times New Roman"/>
              </a:rPr>
              <a:t>Crew topics:</a:t>
            </a:r>
            <a:endParaRPr/>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Safety belts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Crumple zones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Air bags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Compressible barriers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r>
              <a:rPr lang="en-US" sz="2000"/>
              <a:t>Runaway ramps</a:t>
            </a:r>
            <a:endParaRPr sz="2000"/>
          </a:p>
          <a:p>
            <a:pPr marL="971550" marR="0" lvl="1" indent="-488950" algn="l" rtl="0">
              <a:lnSpc>
                <a:spcPct val="100000"/>
              </a:lnSpc>
              <a:spcBef>
                <a:spcPts val="480"/>
              </a:spcBef>
              <a:spcAft>
                <a:spcPts val="0"/>
              </a:spcAft>
              <a:buClr>
                <a:schemeClr val="dk1"/>
              </a:buClr>
              <a:buSzPts val="2000"/>
              <a:buFont typeface="Times New Roman"/>
              <a:buAutoNum type="arabicPeriod"/>
            </a:pPr>
            <a:endParaRPr sz="2000">
              <a:solidFill>
                <a:schemeClr val="dk1"/>
              </a:solidFill>
              <a:latin typeface="Times New Roman"/>
              <a:ea typeface="Times New Roman"/>
              <a:cs typeface="Times New Roman"/>
              <a:sym typeface="Times New Roman"/>
            </a:endParaRPr>
          </a:p>
          <a:p>
            <a:pPr marL="0" marR="0" lvl="0" indent="0" algn="l" rtl="0">
              <a:lnSpc>
                <a:spcPct val="100000"/>
              </a:lnSpc>
              <a:spcBef>
                <a:spcPts val="480"/>
              </a:spcBef>
              <a:spcAft>
                <a:spcPts val="0"/>
              </a:spcAft>
              <a:buNone/>
            </a:pPr>
            <a:endParaRPr sz="2000">
              <a:solidFill>
                <a:schemeClr val="dk1"/>
              </a:solidFill>
              <a:latin typeface="Times New Roman"/>
              <a:ea typeface="Times New Roman"/>
              <a:cs typeface="Times New Roman"/>
              <a:sym typeface="Times New Roman"/>
            </a:endParaRPr>
          </a:p>
          <a:p>
            <a:pPr marL="0" marR="0" lvl="0" indent="0" algn="l" rtl="0">
              <a:lnSpc>
                <a:spcPct val="100000"/>
              </a:lnSpc>
              <a:spcBef>
                <a:spcPts val="480"/>
              </a:spcBef>
              <a:spcAft>
                <a:spcPts val="0"/>
              </a:spcAft>
              <a:buNone/>
            </a:pPr>
            <a:endParaRPr sz="2000">
              <a:solidFill>
                <a:schemeClr val="dk1"/>
              </a:solidFill>
              <a:latin typeface="Times New Roman"/>
              <a:ea typeface="Times New Roman"/>
              <a:cs typeface="Times New Roman"/>
              <a:sym typeface="Times New Roman"/>
            </a:endParaRPr>
          </a:p>
          <a:p>
            <a:pPr marL="342900" marR="0" lvl="0" indent="-342900" algn="l" rtl="0">
              <a:lnSpc>
                <a:spcPct val="100000"/>
              </a:lnSpc>
              <a:spcBef>
                <a:spcPts val="560"/>
              </a:spcBef>
              <a:spcAft>
                <a:spcPts val="0"/>
              </a:spcAft>
              <a:buClr>
                <a:schemeClr val="dk1"/>
              </a:buClr>
              <a:buSzPts val="2800"/>
              <a:buFont typeface="Times New Roman"/>
              <a:buChar char="•"/>
            </a:pPr>
            <a:r>
              <a:rPr lang="en-US" sz="2800" b="0" i="0" u="none" strike="noStrike" cap="none">
                <a:solidFill>
                  <a:schemeClr val="dk1"/>
                </a:solidFill>
                <a:latin typeface="Times New Roman"/>
                <a:ea typeface="Times New Roman"/>
                <a:cs typeface="Times New Roman"/>
                <a:sym typeface="Times New Roman"/>
              </a:rPr>
              <a:t>You will have </a:t>
            </a:r>
            <a:r>
              <a:rPr lang="en-US" sz="2800">
                <a:solidFill>
                  <a:schemeClr val="dk1"/>
                </a:solidFill>
                <a:latin typeface="Times New Roman"/>
                <a:ea typeface="Times New Roman"/>
                <a:cs typeface="Times New Roman"/>
                <a:sym typeface="Times New Roman"/>
              </a:rPr>
              <a:t>today to do your research and to build a Google Slides that your crew presents in class tomorrow</a:t>
            </a:r>
            <a:r>
              <a:rPr lang="en-US" sz="2800" b="0" i="0" u="none" strike="noStrike" cap="none">
                <a:solidFill>
                  <a:schemeClr val="dk1"/>
                </a:solidFill>
                <a:latin typeface="Times New Roman"/>
                <a:ea typeface="Times New Roman"/>
                <a:cs typeface="Times New Roman"/>
                <a:sym typeface="Times New Roman"/>
              </a:rPr>
              <a:t>.</a:t>
            </a:r>
            <a:endParaRPr/>
          </a:p>
          <a:p>
            <a:pPr marL="342900" marR="0" lvl="0" indent="-342900" algn="l" rtl="0">
              <a:lnSpc>
                <a:spcPct val="100000"/>
              </a:lnSpc>
              <a:spcBef>
                <a:spcPts val="560"/>
              </a:spcBef>
              <a:spcAft>
                <a:spcPts val="0"/>
              </a:spcAft>
              <a:buClr>
                <a:schemeClr val="dk1"/>
              </a:buClr>
              <a:buSzPts val="2800"/>
              <a:buFont typeface="Times New Roman"/>
              <a:buChar char="•"/>
            </a:pPr>
            <a:r>
              <a:rPr lang="en-US" sz="2800" b="0" i="0" u="none" strike="noStrike" cap="none">
                <a:solidFill>
                  <a:schemeClr val="dk1"/>
                </a:solidFill>
                <a:latin typeface="Times New Roman"/>
                <a:ea typeface="Times New Roman"/>
                <a:cs typeface="Times New Roman"/>
                <a:sym typeface="Times New Roman"/>
              </a:rPr>
              <a:t>Presentations will be graded using th</a:t>
            </a:r>
            <a:r>
              <a:rPr lang="en-US" sz="2800">
                <a:solidFill>
                  <a:schemeClr val="dk1"/>
                </a:solidFill>
                <a:latin typeface="Times New Roman"/>
                <a:ea typeface="Times New Roman"/>
                <a:cs typeface="Times New Roman"/>
                <a:sym typeface="Times New Roman"/>
              </a:rPr>
              <a:t>e rubric</a:t>
            </a:r>
            <a:r>
              <a:rPr lang="en-US" sz="2800" b="0" i="0" u="none" strike="noStrike" cap="none">
                <a:solidFill>
                  <a:schemeClr val="dk1"/>
                </a:solidFill>
                <a:latin typeface="Times New Roman"/>
                <a:ea typeface="Times New Roman"/>
                <a:cs typeface="Times New Roman"/>
                <a:sym typeface="Times New Roman"/>
              </a:rPr>
              <a:t> posted in Google Classroom.</a:t>
            </a:r>
            <a:endParaRPr>
              <a:solidFill>
                <a:schemeClr val="dk1"/>
              </a:solidFill>
            </a:endParaRPr>
          </a:p>
        </p:txBody>
      </p:sp>
      <p:sp>
        <p:nvSpPr>
          <p:cNvPr id="147" name="Google Shape;147;p22"/>
          <p:cNvSpPr txBox="1"/>
          <p:nvPr/>
        </p:nvSpPr>
        <p:spPr>
          <a:xfrm>
            <a:off x="5192700" y="915900"/>
            <a:ext cx="3951300" cy="3417000"/>
          </a:xfrm>
          <a:prstGeom prst="rect">
            <a:avLst/>
          </a:prstGeom>
          <a:solidFill>
            <a:srgbClr val="D2D2F4"/>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400"/>
              <a:buFont typeface="Times New Roman"/>
              <a:buNone/>
            </a:pPr>
            <a:r>
              <a:rPr lang="en-US" sz="2400">
                <a:solidFill>
                  <a:schemeClr val="dk1"/>
                </a:solidFill>
                <a:latin typeface="Times New Roman"/>
                <a:ea typeface="Times New Roman"/>
                <a:cs typeface="Times New Roman"/>
                <a:sym typeface="Times New Roman"/>
              </a:rPr>
              <a:t>Your crew’s presentation should include:</a:t>
            </a:r>
            <a:endParaRPr sz="2400">
              <a:solidFill>
                <a:schemeClr val="dk1"/>
              </a:solidFill>
              <a:latin typeface="Times New Roman"/>
              <a:ea typeface="Times New Roman"/>
              <a:cs typeface="Times New Roman"/>
              <a:sym typeface="Times New Roman"/>
            </a:endParaRPr>
          </a:p>
          <a:p>
            <a:pPr marL="457200" marR="0" lvl="0" indent="-381000" algn="l" rtl="0">
              <a:lnSpc>
                <a:spcPct val="10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What the safety feature is and what it does.</a:t>
            </a:r>
            <a:endParaRPr sz="2400">
              <a:solidFill>
                <a:schemeClr val="dk1"/>
              </a:solidFill>
              <a:latin typeface="Times New Roman"/>
              <a:ea typeface="Times New Roman"/>
              <a:cs typeface="Times New Roman"/>
              <a:sym typeface="Times New Roman"/>
            </a:endParaRPr>
          </a:p>
          <a:p>
            <a:pPr marL="457200" marR="0" lvl="0" indent="-381000" algn="l" rtl="0">
              <a:lnSpc>
                <a:spcPct val="10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How the safety feature reduces the force and energy of a collision on the driver/passengers.</a:t>
            </a:r>
            <a:endParaRPr sz="2400">
              <a:solidFill>
                <a:schemeClr val="dk1"/>
              </a:solidFill>
              <a:latin typeface="Times New Roman"/>
              <a:ea typeface="Times New Roman"/>
              <a:cs typeface="Times New Roman"/>
              <a:sym typeface="Times New Roman"/>
            </a:endParaRPr>
          </a:p>
          <a:p>
            <a:pPr marL="457200" marR="0" lvl="0" indent="-381000" algn="l" rtl="0">
              <a:lnSpc>
                <a:spcPct val="10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Sources you used.</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3"/>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dk1"/>
              </a:buClr>
              <a:buSzPts val="4400"/>
              <a:buFont typeface="Calibri"/>
              <a:buNone/>
            </a:pPr>
            <a:r>
              <a:rPr lang="en-US" sz="4400" b="0" i="0" u="none">
                <a:solidFill>
                  <a:schemeClr val="dk1"/>
                </a:solidFill>
                <a:latin typeface="Calibri"/>
                <a:ea typeface="Calibri"/>
                <a:cs typeface="Calibri"/>
                <a:sym typeface="Calibri"/>
              </a:rPr>
              <a:t>Closing</a:t>
            </a:r>
            <a:endParaRPr/>
          </a:p>
        </p:txBody>
      </p:sp>
      <p:sp>
        <p:nvSpPr>
          <p:cNvPr id="153" name="Google Shape;153;p23"/>
          <p:cNvSpPr txBox="1">
            <a:spLocks noGrp="1"/>
          </p:cNvSpPr>
          <p:nvPr>
            <p:ph type="body" idx="1"/>
          </p:nvPr>
        </p:nvSpPr>
        <p:spPr>
          <a:xfrm>
            <a:off x="457200" y="1507125"/>
            <a:ext cx="8403000" cy="44367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a:t>What have you learned so far about these safety features? What surprised you?</a:t>
            </a:r>
            <a:endParaRPr/>
          </a:p>
          <a:p>
            <a:pPr marL="342900" marR="0" lvl="0" indent="-139700" algn="l" rtl="0">
              <a:lnSpc>
                <a:spcPct val="100000"/>
              </a:lnSpc>
              <a:spcBef>
                <a:spcPts val="640"/>
              </a:spcBef>
              <a:spcAft>
                <a:spcPts val="0"/>
              </a:spcAft>
              <a:buClr>
                <a:schemeClr val="dk1"/>
              </a:buClr>
              <a:buSzPts val="3200"/>
              <a:buFont typeface="Arial"/>
              <a:buNone/>
            </a:pPr>
            <a:endParaRPr b="0" i="0" u="none">
              <a:solidFill>
                <a:schemeClr val="dk1"/>
              </a:solidFill>
              <a:latin typeface="Calibri"/>
              <a:ea typeface="Calibri"/>
              <a:cs typeface="Calibri"/>
              <a:sym typeface="Calibri"/>
            </a:endParaRPr>
          </a:p>
          <a:p>
            <a:pPr marL="342900" marR="0" lvl="0" indent="-139700" algn="l" rtl="0">
              <a:lnSpc>
                <a:spcPct val="100000"/>
              </a:lnSpc>
              <a:spcBef>
                <a:spcPts val="640"/>
              </a:spcBef>
              <a:spcAft>
                <a:spcPts val="0"/>
              </a:spcAft>
              <a:buClr>
                <a:schemeClr val="dk1"/>
              </a:buClr>
              <a:buSzPts val="3200"/>
              <a:buFont typeface="Arial"/>
              <a:buNone/>
            </a:pPr>
            <a:endParaRPr b="0" i="0" u="none">
              <a:solidFill>
                <a:schemeClr val="dk1"/>
              </a:solidFill>
              <a:latin typeface="Calibri"/>
              <a:ea typeface="Calibri"/>
              <a:cs typeface="Calibri"/>
              <a:sym typeface="Calibri"/>
            </a:endParaRPr>
          </a:p>
          <a:p>
            <a:pPr marL="342900" marR="0" lvl="0" indent="-342900" algn="l" rtl="0">
              <a:lnSpc>
                <a:spcPct val="100000"/>
              </a:lnSpc>
              <a:spcBef>
                <a:spcPts val="640"/>
              </a:spcBef>
              <a:spcAft>
                <a:spcPts val="0"/>
              </a:spcAft>
              <a:buClr>
                <a:schemeClr val="dk1"/>
              </a:buClr>
              <a:buSzPts val="3200"/>
              <a:buFont typeface="Arial"/>
              <a:buChar char="•"/>
            </a:pPr>
            <a:r>
              <a:rPr lang="en-US"/>
              <a:t>No homework, but be ready to present tomorrow about 15 minutes after class begins.</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1073</Words>
  <Application>Microsoft Macintosh PowerPoint</Application>
  <PresentationFormat>On-screen Show (4:3)</PresentationFormat>
  <Paragraphs>124</Paragraphs>
  <Slides>12</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Times New Roman</vt:lpstr>
      <vt:lpstr>Office Theme</vt:lpstr>
      <vt:lpstr>Example of Research Project Assignment</vt:lpstr>
      <vt:lpstr>Research Project Car and Highway Safety Features that Reduce the Effects of a Collision </vt:lpstr>
      <vt:lpstr>Lesson Overview</vt:lpstr>
      <vt:lpstr>Danger of Car Collisions</vt:lpstr>
      <vt:lpstr>Progress in Safety Features</vt:lpstr>
      <vt:lpstr>Research Project Assignment</vt:lpstr>
      <vt:lpstr>Research Project Assignment - Period 1</vt:lpstr>
      <vt:lpstr>Research Project Assignment - Period 2</vt:lpstr>
      <vt:lpstr>Research Project Assignment - Period 5</vt:lpstr>
      <vt:lpstr>Research Project Assignment - Period 6</vt:lpstr>
      <vt:lpstr>Research Project Assignment - Period 8</vt:lpstr>
      <vt:lpstr>Closing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Bryan Holmes</cp:lastModifiedBy>
  <cp:revision>5</cp:revision>
  <dcterms:modified xsi:type="dcterms:W3CDTF">2026-09-21T16:28:15Z</dcterms:modified>
</cp:coreProperties>
</file>